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Josefi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regular.fntdata"/><Relationship Id="rId20" Type="http://schemas.openxmlformats.org/officeDocument/2006/relationships/slide" Target="slides/slide15.xml"/><Relationship Id="rId42" Type="http://schemas.openxmlformats.org/officeDocument/2006/relationships/font" Target="fonts/JosefinSans-italic.fntdata"/><Relationship Id="rId41" Type="http://schemas.openxmlformats.org/officeDocument/2006/relationships/font" Target="fonts/Josefi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Josefi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0100db6a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0100db6a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trabajo, hemos abordado la tarea de clasificación por dos vertientes: BoVW y DL. Además, hemos experimentado con el preprocesado de las imágenes para recortar las zonas en las que sí se encuentra el mosquito.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100db6a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100db6a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062fc121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062fc121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0100db6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0100db6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Sólo un pequeño % de las imágenes son el mosquito. ¡El resto es ruido! Si conseguimos recortar la zona que nos interesa, facilitamos el entrenamiento y también lo agilizamos.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0100db6a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b0100db6a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Utilizaremos el modelo de detección y segmentación Mask R-CNN. </a:t>
            </a:r>
            <a:r>
              <a:rPr i="1" lang="es"/>
              <a:t>(Arquitectura: los tres puntos). </a:t>
            </a:r>
            <a:r>
              <a:rPr lang="es"/>
              <a:t>Nosotros queremos quedarnos con las ROI etiquetadas como “mosquito”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0100db6a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0100db6a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Mask R-CNN se entrenó sobre el dataset COCO (Common Objects in COntext, hecho por microsoft). Ninguna de sus clases es “mosquito”. No hemos encontrado otro modelo que sí detecte mosquitos. Tampoco un dataset con el que reentrenar al modelo.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0100db6a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0100db6a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Region Proposal Network (RPN) sí propone las zonas con mosquitos porque son zonas de interés que destacan en la imagen. El problema es que el clasificador no puede darles la clase “mosquito”, sino que les da cualquier otra (como gato, perro o lo que considere). Lo normal, es que ese etiquetado sea con baja confianza, ya que lo que hay en esas regiones no son objetos que haya visto antes.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0100db6a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0100db6a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modelo sólo mantiene las regiones que puede clasificar con una cierta seguridad (umbral de confianza), el resto son descartadas. Modificaremos este umbral para que se acepten cajas con etiquetados más dudosos. El umbral óptimo es suficientemente bajo como para permitir zonas con mosquitos (que tienen baja confianza), pero suficientemente alto como para evitar que se consideren demasiadas cajas, lo que luego dificulta saber cuál de estas cajas es el mosquito. Mediante experimentación, hemos dado con el valor 0.4.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0100db6a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0100db6a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tenemos que determinar cuál de las regiones que nos da el modelo es la que contiene el mosquito. En base a la experimentación, hemos dado con una regla heurística. El clasificador acostumbra a etiquetar a los mosquitos como “pájaro”. Además, hay muchas imágenes que son de una mano sujetando al mosquito. El clasificador sí sabe clasificar manos con buen % de confianza (clase persona). Si recortamos la mano, dicha región suele contener al mosquito.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0100db6a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0100db6a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hay una manera automática de saber si el proceso de recorte ha sido exitoso. Hemos cogido una muestra del dataset para hacernos una idea de qué tal ha salido. Aproximadamente, 75% está bien recortado y el 25% no tanto. Además, todas las fotos en las que no se detectaba ninguna caja, se las descartamos, por lo que el nuevo dataset generado tiene menos ejemplos. A cambio, la idea es que hayamos ganado en calidad. ¿Lo habremos conseguido? Vamos a ver qué tal les ha ido a BoVW y a DL y así nos hacemos una idea.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0100db6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0100db6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habitual que las personas tengamos miedo a algunos animales. Arañas, serpientes, tiburones… Sin embargo, ninguno de estos ejemplos es el que provoca más muertes al año. Este puesto lo tiene el mosquito. ¡Esto no lo decimos para que ahora todos tengamos que desarrollar fobia a los mosquitos también! Pero es una justificación necesaria para que la comunidad científica dedique esfuerzos en la prevención y erradicación de plagas. Desde la rama de Visión por Computador, podemos aportar modelos de clasificación de mosquitos a partir de imágenes. Nosotros hemos estado trabajando en esto, asi que vamos a explicar en qué consisten nuestras propuestas.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b062fc12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b062fc12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Vamos ahora con la primera vertiente, Bag of Visual Words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0100db6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0100db6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clasificar un mosquito, solo necesitamos aquellos patrones que caracterizan a una especie, como puede ser su abdomen, tórax o alas. Bag of Visual Words se basa en este principio de detección de</a:t>
            </a:r>
            <a:r>
              <a:rPr b="1" lang="es"/>
              <a:t> patrones característicos</a:t>
            </a:r>
            <a:r>
              <a:rPr lang="es"/>
              <a:t> sin importar su localización en la imagen.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b0100db6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b0100db6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hemos realizado BoVW? Primero, obtenemos los puntos de interés de cada imágen mediante el extractor y descriptor SIFT. Hemos escogido este pues es un modelo </a:t>
            </a:r>
            <a:r>
              <a:rPr b="1" lang="es"/>
              <a:t>robusto</a:t>
            </a:r>
            <a:r>
              <a:rPr lang="es"/>
              <a:t> frente a</a:t>
            </a:r>
            <a:r>
              <a:rPr b="1" lang="es"/>
              <a:t> rotaciones y escalas</a:t>
            </a:r>
            <a:r>
              <a:rPr lang="es"/>
              <a:t> que puede </a:t>
            </a:r>
            <a:r>
              <a:rPr b="1" lang="es"/>
              <a:t>suplir</a:t>
            </a:r>
            <a:r>
              <a:rPr lang="es"/>
              <a:t> la enorme</a:t>
            </a:r>
            <a:r>
              <a:rPr b="1" lang="es"/>
              <a:t> variabilidad</a:t>
            </a:r>
            <a:r>
              <a:rPr lang="es"/>
              <a:t> de nuestro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0100db69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b0100db69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Teniendo las características de cada imagen, </a:t>
            </a:r>
            <a:r>
              <a:rPr b="1" lang="es"/>
              <a:t>agrupamos</a:t>
            </a:r>
            <a:r>
              <a:rPr lang="es"/>
              <a:t> las más parecidas entre sí en </a:t>
            </a:r>
            <a:r>
              <a:rPr b="1" lang="es"/>
              <a:t>clústeres</a:t>
            </a:r>
            <a:r>
              <a:rPr lang="es"/>
              <a:t> mediante el algoritmo </a:t>
            </a:r>
            <a:r>
              <a:rPr b="1" lang="es"/>
              <a:t>K-Means</a:t>
            </a:r>
            <a:r>
              <a:rPr lang="es"/>
              <a:t>, cuyo representante será su </a:t>
            </a:r>
            <a:r>
              <a:rPr b="1" lang="es"/>
              <a:t>centroide</a:t>
            </a:r>
            <a:r>
              <a:rPr lang="es"/>
              <a:t>. El conjunto de centroides será el </a:t>
            </a:r>
            <a:r>
              <a:rPr b="1" lang="es"/>
              <a:t>vocabulario</a:t>
            </a:r>
            <a:r>
              <a:rPr lang="es"/>
              <a:t> de </a:t>
            </a:r>
            <a:r>
              <a:rPr b="1" lang="es"/>
              <a:t>palabras visuales</a:t>
            </a:r>
            <a:r>
              <a:rPr lang="es"/>
              <a:t> de nuestro modelo.</a:t>
            </a:r>
            <a:br>
              <a:rPr lang="es"/>
            </a:br>
            <a:br>
              <a:rPr lang="es"/>
            </a:br>
            <a:r>
              <a:rPr lang="es"/>
              <a:t>Nota (decir en la explicación, solo a modo de explicar): </a:t>
            </a:r>
            <a:r>
              <a:rPr lang="es">
                <a:solidFill>
                  <a:schemeClr val="dk1"/>
                </a:solidFill>
              </a:rPr>
              <a:t>el centroide es el</a:t>
            </a:r>
            <a:r>
              <a:rPr lang="es">
                <a:solidFill>
                  <a:schemeClr val="dk1"/>
                </a:solidFill>
              </a:rPr>
              <a:t> punto más central del clúster, es decir, con menor distancia hacia el resto de puntos de su grupo.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b0100db6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b0100db6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este vocabulario, podemos definir cada imagen como un</a:t>
            </a:r>
            <a:r>
              <a:rPr b="1" lang="es"/>
              <a:t> vector de características</a:t>
            </a:r>
            <a:r>
              <a:rPr lang="es"/>
              <a:t> evaluando la cantidad de respuesta que obtiene la imagen frente a cada palabra del vocabulario.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062fc121e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062fc121e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vector será el </a:t>
            </a:r>
            <a:r>
              <a:rPr b="1" lang="es"/>
              <a:t>input</a:t>
            </a:r>
            <a:r>
              <a:rPr lang="es"/>
              <a:t> del modelo de clasificación </a:t>
            </a:r>
            <a:r>
              <a:rPr b="1" lang="es"/>
              <a:t>Support Vector Classifier</a:t>
            </a:r>
            <a:r>
              <a:rPr lang="es"/>
              <a:t>, el cual identificará la combinación de características que más represente a una clase (mosquitos de la misma clase deberían tener histogramas parecidos).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b0100db69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b0100db69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vez implementado el modelo, ¿</a:t>
            </a:r>
            <a:r>
              <a:rPr lang="es"/>
              <a:t>Que</a:t>
            </a:r>
            <a:r>
              <a:rPr lang="es"/>
              <a:t> hemos obtenido? </a:t>
            </a:r>
            <a:endParaRPr/>
          </a:p>
          <a:p>
            <a:pPr indent="0" lvl="0" marL="0" rtl="0" algn="l">
              <a:spcBef>
                <a:spcPts val="0"/>
              </a:spcBef>
              <a:spcAft>
                <a:spcPts val="0"/>
              </a:spcAft>
              <a:buNone/>
            </a:pPr>
            <a:r>
              <a:rPr lang="es"/>
              <a:t>Al experimentar con los</a:t>
            </a:r>
            <a:r>
              <a:rPr b="1" lang="es"/>
              <a:t> hiper parámetros de SVC</a:t>
            </a:r>
            <a:r>
              <a:rPr lang="es"/>
              <a:t> no hemos obtenido mucha variación de puntuación, esta ronda sobre el </a:t>
            </a:r>
            <a:r>
              <a:rPr b="1" lang="es"/>
              <a:t>53% de accuracy</a:t>
            </a:r>
            <a:r>
              <a:rPr lang="es"/>
              <a:t>. No está mal pero es un aprobado raspado. </a:t>
            </a:r>
            <a:endParaRPr/>
          </a:p>
          <a:p>
            <a:pPr indent="0" lvl="0" marL="0" rtl="0" algn="l">
              <a:spcBef>
                <a:spcPts val="0"/>
              </a:spcBef>
              <a:spcAft>
                <a:spcPts val="0"/>
              </a:spcAft>
              <a:buNone/>
            </a:pPr>
            <a:r>
              <a:rPr lang="es"/>
              <a:t>¿Por qué no hemos obtenido un buen resultado?</a:t>
            </a:r>
            <a:endParaRPr/>
          </a:p>
          <a:p>
            <a:pPr indent="0" lvl="0" marL="0" rtl="0" algn="l">
              <a:spcBef>
                <a:spcPts val="0"/>
              </a:spcBef>
              <a:spcAft>
                <a:spcPts val="0"/>
              </a:spcAft>
              <a:buNone/>
            </a:pPr>
            <a:r>
              <a:rPr lang="es"/>
              <a:t>[ si da tiempo, explicación de las curvas de aprendizaje ]*</a:t>
            </a:r>
            <a:endParaRPr/>
          </a:p>
          <a:p>
            <a:pPr indent="-298450" lvl="0" marL="457200" rtl="0" algn="l">
              <a:spcBef>
                <a:spcPts val="0"/>
              </a:spcBef>
              <a:spcAft>
                <a:spcPts val="0"/>
              </a:spcAft>
              <a:buSzPts val="1100"/>
              <a:buChar char="-"/>
            </a:pPr>
            <a:r>
              <a:rPr lang="es"/>
              <a:t>Recortar no mejora mucho el modelo debido a la robustez de sift frente a </a:t>
            </a:r>
            <a:r>
              <a:rPr b="1" lang="es"/>
              <a:t>escalas</a:t>
            </a:r>
            <a:r>
              <a:rPr lang="es"/>
              <a:t>, puesto que no genera nuevos keypoints. Además, muchas veces la mayoría de keypoints ya estaban en el mosquito (es la región que suele destacar más)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Explicación curvas de aprendizaje: con pocos ejemplos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b0100db69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b0100db69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Otro problema que supone la robustez de SIFT es que invalida cualquier Data Augmentation que apliquemos al dataset.</a:t>
            </a:r>
            <a:endParaRPr/>
          </a:p>
          <a:p>
            <a:pPr indent="0" lvl="0" marL="0" rtl="0" algn="l">
              <a:spcBef>
                <a:spcPts val="0"/>
              </a:spcBef>
              <a:spcAft>
                <a:spcPts val="0"/>
              </a:spcAft>
              <a:buNone/>
            </a:pPr>
            <a:r>
              <a:rPr lang="es"/>
              <a:t>Aunque rotemos y escalemos la imagen, obtendremos los mismos keypoints, por lo que Data Augmentation solo supone duplicar los datos.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b0100db6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b0100db6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por </a:t>
            </a:r>
            <a:r>
              <a:rPr lang="es"/>
              <a:t>último</a:t>
            </a:r>
            <a:r>
              <a:rPr lang="es"/>
              <a:t> el principal problema, la variabilidad de perspectivas. En un caso ideal para bag of words, la perspectiva de los patrones a identificar será parecida, pero en nuestro dataset, el mismo patrón se observa desde </a:t>
            </a:r>
            <a:r>
              <a:rPr lang="es"/>
              <a:t>ángulos</a:t>
            </a:r>
            <a:r>
              <a:rPr lang="es"/>
              <a:t> muy distintos.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062fc121e_3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b062fc121e_3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0100db69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0100db69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primer lugar, vamos a dar un poco de contexto. Hemos utilizado un dataset de imágenes de la plataforma Mosquito Alert. En concreto, tenemos ejemplos de 5 especies de mosquitos que podemos encontrar en Europa y más en concreto, en España. Todas ellas se consideran de alta relevancia sanitaria al tener capacidad de transmitir enfermedades y las 4 primeras son especies invasoras. Podemos diferenciarlas por sus colores y dibujo del </a:t>
            </a:r>
            <a:r>
              <a:rPr lang="es"/>
              <a:t>tórax</a:t>
            </a:r>
            <a:r>
              <a:rPr lang="es"/>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0100db6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b0100db6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Era obligatorio probar con técnicas de deep learning para aproximar este problema. En los últimos años, las CNN han demostrado su potencialidad para capturar patrones complejos en las imágenes y para manejar datasets con alta variabilidad. Gracias a ello, suelen obtener un alto rendimiento en tareas de clasificación.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b04bc579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b04bc579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s"/>
              <a:t>CNN</a:t>
            </a:r>
            <a:r>
              <a:rPr lang="es"/>
              <a:t>:</a:t>
            </a:r>
            <a:endParaRPr/>
          </a:p>
          <a:p>
            <a:pPr indent="-298450" lvl="1" marL="914400" rtl="0" algn="l">
              <a:spcBef>
                <a:spcPts val="0"/>
              </a:spcBef>
              <a:spcAft>
                <a:spcPts val="0"/>
              </a:spcAft>
              <a:buSzPts val="1100"/>
              <a:buChar char="-"/>
            </a:pPr>
            <a:r>
              <a:rPr lang="es"/>
              <a:t>Base para varios modelos</a:t>
            </a:r>
            <a:endParaRPr/>
          </a:p>
          <a:p>
            <a:pPr indent="-298450" lvl="1" marL="914400" rtl="0" algn="l">
              <a:spcBef>
                <a:spcPts val="0"/>
              </a:spcBef>
              <a:spcAft>
                <a:spcPts val="0"/>
              </a:spcAft>
              <a:buSzPts val="1100"/>
              <a:buChar char="-"/>
            </a:pPr>
            <a:r>
              <a:rPr lang="es"/>
              <a:t>Eficaz en la extracción de características visuales</a:t>
            </a:r>
            <a:endParaRPr/>
          </a:p>
          <a:p>
            <a:pPr indent="-298450" lvl="1" marL="914400" rtl="0" algn="l">
              <a:spcBef>
                <a:spcPts val="0"/>
              </a:spcBef>
              <a:spcAft>
                <a:spcPts val="0"/>
              </a:spcAft>
              <a:buSzPts val="1100"/>
              <a:buChar char="-"/>
            </a:pPr>
            <a:r>
              <a:rPr lang="es"/>
              <a:t>Usada en la identificación de patrones complejos</a:t>
            </a:r>
            <a:endParaRPr/>
          </a:p>
          <a:p>
            <a:pPr indent="-298450" lvl="1" marL="914400" rtl="0" algn="l">
              <a:spcBef>
                <a:spcPts val="0"/>
              </a:spcBef>
              <a:spcAft>
                <a:spcPts val="0"/>
              </a:spcAft>
              <a:buSzPts val="1100"/>
              <a:buChar char="-"/>
            </a:pPr>
            <a:r>
              <a:rPr lang="es"/>
              <a:t>Dos redes: CNN1 tiene muchos más parámetros que CNN2</a:t>
            </a:r>
            <a:endParaRPr/>
          </a:p>
          <a:p>
            <a:pPr indent="-298450" lvl="1" marL="914400" rtl="0" algn="l">
              <a:spcBef>
                <a:spcPts val="0"/>
              </a:spcBef>
              <a:spcAft>
                <a:spcPts val="0"/>
              </a:spcAft>
              <a:buSzPts val="1100"/>
              <a:buChar char="-"/>
            </a:pPr>
            <a:r>
              <a:rPr lang="es"/>
              <a:t>CNN1 logra un accuracy considerablemente más alto que CNN2, lo que sugiere que la capacidad del modelo para capturar características complejas del dataset es importante.</a:t>
            </a:r>
            <a:endParaRPr/>
          </a:p>
          <a:p>
            <a:pPr indent="-298450" lvl="1" marL="914400" rtl="0" algn="l">
              <a:spcBef>
                <a:spcPts val="0"/>
              </a:spcBef>
              <a:spcAft>
                <a:spcPts val="0"/>
              </a:spcAft>
              <a:buSzPts val="1100"/>
              <a:buChar char="-"/>
            </a:pPr>
            <a:r>
              <a:rPr lang="es"/>
              <a:t>Sin embargo, tenener muchos parámetros no necesariamente garantiza el mejor rendimiento, como se ve en la superioridad de ResNet18 con menos parámetros pero pre entrenado.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s"/>
              <a:t>LeNet</a:t>
            </a:r>
            <a:r>
              <a:rPr lang="es"/>
              <a:t>: </a:t>
            </a:r>
            <a:endParaRPr/>
          </a:p>
          <a:p>
            <a:pPr indent="-298450" lvl="1" marL="914400" rtl="0" algn="l">
              <a:spcBef>
                <a:spcPts val="0"/>
              </a:spcBef>
              <a:spcAft>
                <a:spcPts val="0"/>
              </a:spcAft>
              <a:buSzPts val="1100"/>
              <a:buChar char="-"/>
            </a:pPr>
            <a:r>
              <a:rPr lang="es"/>
              <a:t>Diseñada originalmente para reconocimiento de dígitos</a:t>
            </a:r>
            <a:endParaRPr/>
          </a:p>
          <a:p>
            <a:pPr indent="-298450" lvl="1" marL="914400" rtl="0" algn="l">
              <a:spcBef>
                <a:spcPts val="0"/>
              </a:spcBef>
              <a:spcAft>
                <a:spcPts val="0"/>
              </a:spcAft>
              <a:buSzPts val="1100"/>
              <a:buChar char="-"/>
            </a:pPr>
            <a:r>
              <a:rPr lang="es"/>
              <a:t>Punto de partida básico para clasificación</a:t>
            </a:r>
            <a:endParaRPr/>
          </a:p>
          <a:p>
            <a:pPr indent="-298450" lvl="1" marL="914400" rtl="0" algn="l">
              <a:spcBef>
                <a:spcPts val="0"/>
              </a:spcBef>
              <a:spcAft>
                <a:spcPts val="0"/>
              </a:spcAft>
              <a:buSzPts val="1100"/>
              <a:buChar char="-"/>
            </a:pPr>
            <a:r>
              <a:rPr lang="es"/>
              <a:t>A pesar de estar pre entrenado, su arquitectura es relativamente simple comparada con los modelos más modernos, lo que explica su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s"/>
              <a:t>AlexNet</a:t>
            </a:r>
            <a:r>
              <a:rPr lang="es"/>
              <a:t>: </a:t>
            </a:r>
            <a:endParaRPr/>
          </a:p>
          <a:p>
            <a:pPr indent="-298450" lvl="1" marL="914400" rtl="0" algn="l">
              <a:spcBef>
                <a:spcPts val="0"/>
              </a:spcBef>
              <a:spcAft>
                <a:spcPts val="0"/>
              </a:spcAft>
              <a:buSzPts val="1100"/>
              <a:buChar char="-"/>
            </a:pPr>
            <a:r>
              <a:rPr lang="es"/>
              <a:t>Capacidad de transferencia de aprendizaje con modelos pre-entrenados</a:t>
            </a:r>
            <a:endParaRPr/>
          </a:p>
          <a:p>
            <a:pPr indent="-298450" lvl="1" marL="914400" rtl="0" algn="l">
              <a:spcBef>
                <a:spcPts val="0"/>
              </a:spcBef>
              <a:spcAft>
                <a:spcPts val="0"/>
              </a:spcAft>
              <a:buSzPts val="1100"/>
              <a:buChar char="-"/>
            </a:pPr>
            <a:r>
              <a:rPr lang="es"/>
              <a:t>Equilibrio entre profundidad y complejidad computacional</a:t>
            </a:r>
            <a:endParaRPr/>
          </a:p>
          <a:p>
            <a:pPr indent="-298450" lvl="1" marL="914400" rtl="0" algn="l">
              <a:spcBef>
                <a:spcPts val="0"/>
              </a:spcBef>
              <a:spcAft>
                <a:spcPts val="0"/>
              </a:spcAft>
              <a:buSzPts val="1100"/>
              <a:buChar char="-"/>
            </a:pPr>
            <a:r>
              <a:rPr lang="es"/>
              <a:t>Eficaz en clasificación de imágenes</a:t>
            </a:r>
            <a:endParaRPr/>
          </a:p>
          <a:p>
            <a:pPr indent="-298450" lvl="1" marL="914400" rtl="0" algn="l">
              <a:spcBef>
                <a:spcPts val="0"/>
              </a:spcBef>
              <a:spcAft>
                <a:spcPts val="0"/>
              </a:spcAft>
              <a:buSzPts val="1100"/>
              <a:buChar char="-"/>
            </a:pPr>
            <a:r>
              <a:rPr lang="es"/>
              <a:t>R</a:t>
            </a:r>
            <a:r>
              <a:rPr lang="es"/>
              <a:t>endimiento inferior al de ResNet18</a:t>
            </a:r>
            <a:endParaRPr/>
          </a:p>
          <a:p>
            <a:pPr indent="-298450" lvl="1" marL="914400" rtl="0" algn="l">
              <a:spcBef>
                <a:spcPts val="0"/>
              </a:spcBef>
              <a:spcAft>
                <a:spcPts val="0"/>
              </a:spcAft>
              <a:buSzPts val="1100"/>
              <a:buChar char="-"/>
            </a:pPr>
            <a:r>
              <a:rPr lang="es"/>
              <a:t>Menos capaz de manejar las complejidades de un dataset moderno y variado como es el de los mosquitos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s"/>
              <a:t>VGGNet</a:t>
            </a:r>
            <a:r>
              <a:rPr lang="es"/>
              <a:t>: </a:t>
            </a:r>
            <a:endParaRPr/>
          </a:p>
          <a:p>
            <a:pPr indent="-298450" lvl="1" marL="914400" rtl="0" algn="l">
              <a:spcBef>
                <a:spcPts val="0"/>
              </a:spcBef>
              <a:spcAft>
                <a:spcPts val="0"/>
              </a:spcAft>
              <a:buSzPts val="1100"/>
              <a:buChar char="-"/>
            </a:pPr>
            <a:r>
              <a:rPr lang="es"/>
              <a:t>Mejora en potencia respecto a AlexNet</a:t>
            </a:r>
            <a:endParaRPr/>
          </a:p>
          <a:p>
            <a:pPr indent="-298450" lvl="1" marL="914400" rtl="0" algn="l">
              <a:spcBef>
                <a:spcPts val="0"/>
              </a:spcBef>
              <a:spcAft>
                <a:spcPts val="0"/>
              </a:spcAft>
              <a:buSzPts val="1100"/>
              <a:buChar char="-"/>
            </a:pPr>
            <a:r>
              <a:rPr lang="es"/>
              <a:t>Modelo más profundo con soporte para modelos pre entrenados</a:t>
            </a:r>
            <a:endParaRPr/>
          </a:p>
          <a:p>
            <a:pPr indent="-298450" lvl="1" marL="914400" rtl="0" algn="l">
              <a:spcBef>
                <a:spcPts val="0"/>
              </a:spcBef>
              <a:spcAft>
                <a:spcPts val="0"/>
              </a:spcAft>
              <a:buSzPts val="1100"/>
              <a:buChar char="-"/>
            </a:pPr>
            <a:r>
              <a:rPr lang="es"/>
              <a:t>Mejora en captura de características detalladas</a:t>
            </a:r>
            <a:endParaRPr/>
          </a:p>
          <a:p>
            <a:pPr indent="-298450" lvl="1" marL="914400" rtl="0" algn="l">
              <a:spcBef>
                <a:spcPts val="0"/>
              </a:spcBef>
              <a:spcAft>
                <a:spcPts val="0"/>
              </a:spcAft>
              <a:buClr>
                <a:schemeClr val="dk1"/>
              </a:buClr>
              <a:buSzPts val="1100"/>
              <a:buChar char="-"/>
            </a:pPr>
            <a:r>
              <a:rPr lang="es">
                <a:solidFill>
                  <a:schemeClr val="dk1"/>
                </a:solidFill>
              </a:rPr>
              <a:t>Rendimiento inferior al de ResNet18</a:t>
            </a:r>
            <a:endParaRPr>
              <a:solidFill>
                <a:schemeClr val="dk1"/>
              </a:solidFill>
            </a:endParaRPr>
          </a:p>
          <a:p>
            <a:pPr indent="-298450" lvl="1" marL="914400" rtl="0" algn="l">
              <a:spcBef>
                <a:spcPts val="0"/>
              </a:spcBef>
              <a:spcAft>
                <a:spcPts val="0"/>
              </a:spcAft>
              <a:buClr>
                <a:schemeClr val="dk1"/>
              </a:buClr>
              <a:buSzPts val="1100"/>
              <a:buChar char="-"/>
            </a:pPr>
            <a:r>
              <a:rPr lang="es">
                <a:solidFill>
                  <a:schemeClr val="dk1"/>
                </a:solidFill>
              </a:rPr>
              <a:t>Menos capaz de manejar las complejidades de un dataset moderno y variado como es el de los mosquitos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s"/>
              <a:t>ResNet</a:t>
            </a:r>
            <a:r>
              <a:rPr lang="es"/>
              <a:t>:</a:t>
            </a:r>
            <a:endParaRPr/>
          </a:p>
          <a:p>
            <a:pPr indent="-298450" lvl="1" marL="914400" rtl="0" algn="l">
              <a:spcBef>
                <a:spcPts val="0"/>
              </a:spcBef>
              <a:spcAft>
                <a:spcPts val="0"/>
              </a:spcAft>
              <a:buSzPts val="1100"/>
              <a:buChar char="-"/>
            </a:pPr>
            <a:r>
              <a:rPr lang="es"/>
              <a:t>Estándar en Visión por Computador </a:t>
            </a:r>
            <a:r>
              <a:rPr lang="es">
                <a:solidFill>
                  <a:schemeClr val="dk1"/>
                </a:solidFill>
              </a:rPr>
              <a:t>por su habilidad para integrar cientos o miles de capas convolucionales.</a:t>
            </a:r>
            <a:endParaRPr/>
          </a:p>
          <a:p>
            <a:pPr indent="-298450" lvl="1" marL="914400" rtl="0" algn="l">
              <a:spcBef>
                <a:spcPts val="0"/>
              </a:spcBef>
              <a:spcAft>
                <a:spcPts val="0"/>
              </a:spcAft>
              <a:buSzPts val="1100"/>
              <a:buChar char="-"/>
            </a:pPr>
            <a:r>
              <a:rPr lang="es"/>
              <a:t>Capacidad para integrar cientos o miles de capas convolucionales</a:t>
            </a:r>
            <a:endParaRPr/>
          </a:p>
          <a:p>
            <a:pPr indent="-298450" lvl="1" marL="914400" rtl="0" algn="l">
              <a:spcBef>
                <a:spcPts val="0"/>
              </a:spcBef>
              <a:spcAft>
                <a:spcPts val="0"/>
              </a:spcAft>
              <a:buSzPts val="1100"/>
              <a:buChar char="-"/>
            </a:pPr>
            <a:r>
              <a:rPr lang="es"/>
              <a:t>Supera limitaciones de CNNs tradicionales en eficacia y profundidad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s"/>
              <a:t>ResNet18 (pre entrenada y sin preprocesado)</a:t>
            </a:r>
            <a:endParaRPr b="1"/>
          </a:p>
          <a:p>
            <a:pPr indent="-298450" lvl="1" marL="914400" rtl="0" algn="l">
              <a:spcBef>
                <a:spcPts val="0"/>
              </a:spcBef>
              <a:spcAft>
                <a:spcPts val="0"/>
              </a:spcAft>
              <a:buSzPts val="1100"/>
              <a:buChar char="-"/>
            </a:pPr>
            <a:r>
              <a:rPr lang="es"/>
              <a:t>Obtiene el mejor resultado, lo que indica que su arquitectura profunda y su capacidad para transferir el aprendizaje son adecuadas para el dataset de mosquitos</a:t>
            </a:r>
            <a:endParaRPr/>
          </a:p>
          <a:p>
            <a:pPr indent="-298450" lvl="1" marL="914400" rtl="0" algn="l">
              <a:spcBef>
                <a:spcPts val="0"/>
              </a:spcBef>
              <a:spcAft>
                <a:spcPts val="0"/>
              </a:spcAft>
              <a:buSzPts val="1100"/>
              <a:buChar char="-"/>
            </a:pPr>
            <a:r>
              <a:rPr lang="es"/>
              <a:t>La cantidad de parámetros es moderada comparada con CNN1, lo que sugiere que la eficiencia de la arquitectura es más crítica que la cantidad de parámetros por sí sola</a:t>
            </a:r>
            <a:endParaRPr/>
          </a:p>
          <a:p>
            <a:pPr indent="-298450" lvl="0" marL="457200" rtl="0" algn="l">
              <a:spcBef>
                <a:spcPts val="0"/>
              </a:spcBef>
              <a:spcAft>
                <a:spcPts val="0"/>
              </a:spcAft>
              <a:buSzPts val="1100"/>
              <a:buChar char="-"/>
            </a:pPr>
            <a:r>
              <a:rPr b="1" lang="es"/>
              <a:t>ResNet18 (pre entrenada y con preprocesado)</a:t>
            </a:r>
            <a:endParaRPr b="1"/>
          </a:p>
          <a:p>
            <a:pPr indent="-298450" lvl="1" marL="914400" rtl="0" algn="l">
              <a:spcBef>
                <a:spcPts val="0"/>
              </a:spcBef>
              <a:spcAft>
                <a:spcPts val="0"/>
              </a:spcAft>
              <a:buSzPts val="1100"/>
              <a:buChar char="-"/>
            </a:pPr>
            <a:r>
              <a:rPr lang="es"/>
              <a:t>Es mucho más rápida</a:t>
            </a:r>
            <a:endParaRPr/>
          </a:p>
          <a:p>
            <a:pPr indent="-298450" lvl="1" marL="914400" rtl="0" algn="l">
              <a:spcBef>
                <a:spcPts val="0"/>
              </a:spcBef>
              <a:spcAft>
                <a:spcPts val="0"/>
              </a:spcAft>
              <a:buSzPts val="1100"/>
              <a:buChar char="-"/>
            </a:pPr>
            <a:r>
              <a:rPr lang="es"/>
              <a:t>Leve disminución en el rendimiento (o poner similar), lo que es interesante puesto que el preprocesamiento generalmente mejora el rendimiento al reducir el ruido y destacar las características relevantes</a:t>
            </a:r>
            <a:endParaRPr/>
          </a:p>
          <a:p>
            <a:pPr indent="-298450" lvl="1" marL="914400" rtl="0" algn="l">
              <a:spcBef>
                <a:spcPts val="0"/>
              </a:spcBef>
              <a:spcAft>
                <a:spcPts val="0"/>
              </a:spcAft>
              <a:buSzPts val="1100"/>
              <a:buChar char="-"/>
            </a:pPr>
            <a:r>
              <a:rPr lang="es"/>
              <a:t>Puede sugerir que el preprocesado no es óptimo o que se eliminaron características importantes para la clasificación de las especies de mosquitos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b062fc121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b062fc121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b0100db6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b0100db6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ResNet se proclama como la mejor opción de entre las evaluadas. Su </a:t>
            </a:r>
            <a:r>
              <a:rPr lang="es"/>
              <a:t>flexibilidad</a:t>
            </a:r>
            <a:r>
              <a:rPr lang="es"/>
              <a:t> para transfer learning y su potencia de clasificación marcan la diferencia sobre el resto de alternativas. BoVW era prometedor, pero los problemas de variabilidad y las dificultades para aplicar data augmentation han acabado afectando mucho a su rendimiento. En cuanto al preprocesado, ¿ha merecido la pena? Nosotros no hemos conseguido una mejora significativa para ningún modelo.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0100db6a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b0100db6a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tanto, llevando los resultados a la práctica, la mejor alternativa sería usar ResNet18 sin el preprocesamiento. Sin embargo, consideramos que merecería la pena trabajar en un detector que sí sepa clasificar las regiones como mosquitos para mejorar la calidad del dataset más de lo que nosotros hemos conseguido hacer y entonces volver a experimentar para ver si se observan mejoras significativas.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0100db69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0100db6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dataset presenta algunos retos a los que hemos tenido que enfrentarnos durante el trabajo. El primero de ellos es que hay un gran </a:t>
            </a:r>
            <a:r>
              <a:rPr lang="es"/>
              <a:t>desbalance</a:t>
            </a:r>
            <a:r>
              <a:rPr lang="es"/>
              <a:t> entre clases. Más del 87% de los ejemplos son de las clases aedes albopictus y culex. Para paliar este problema, hemos tomado las siguientes medidas: unificar las clases Japonicus y Koreicus (que en la realidad son muy parecidas), aplicar data augmentation y balancear el peso de las clases para los clasificadores.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0100db69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0100db69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segundo problema es la naturaleza de las imágenes. No son fotografías realizadas por expertos, por lo que la variabilidad y el ruido son realmente grandes. Vamos a </a:t>
            </a:r>
            <a:r>
              <a:rPr lang="es"/>
              <a:t>ejemplificarlo</a:t>
            </a:r>
            <a:r>
              <a:rPr lang="es"/>
              <a:t> con este pequeño juego: ¿dónde está el mosquito? Este es el nivel fácil.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062fc121e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062fc121e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ejemplo, la cosa se complica. ¿Lo habéis visto? El mosquito está aquí (señalar)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062fc121e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062fc121e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esta, estuvimos los tres mirando durante prácticamente 10 minutos, así que mejor será que os digamos directamente la solución.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062fc121e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062fc121e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está!</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062fc121e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062fc121e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último, hay ejemplos en los que directamente no hay mosquito, así que no vamos a pedir que los busquéis.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17.jpg"/><Relationship Id="rId5" Type="http://schemas.openxmlformats.org/officeDocument/2006/relationships/image" Target="../media/image21.jpg"/><Relationship Id="rId6"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6.png"/><Relationship Id="rId11" Type="http://schemas.openxmlformats.org/officeDocument/2006/relationships/image" Target="../media/image30.png"/><Relationship Id="rId10" Type="http://schemas.openxmlformats.org/officeDocument/2006/relationships/image" Target="../media/image33.png"/><Relationship Id="rId9"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7000"/>
          </a:blip>
          <a:srcRect b="12464" l="0" r="0" t="0"/>
          <a:stretch/>
        </p:blipFill>
        <p:spPr>
          <a:xfrm>
            <a:off x="25" y="0"/>
            <a:ext cx="9144003" cy="5143500"/>
          </a:xfrm>
          <a:prstGeom prst="rect">
            <a:avLst/>
          </a:prstGeom>
          <a:noFill/>
          <a:ln>
            <a:noFill/>
          </a:ln>
        </p:spPr>
      </p:pic>
      <p:sp>
        <p:nvSpPr>
          <p:cNvPr id="55" name="Google Shape;55;p13"/>
          <p:cNvSpPr txBox="1"/>
          <p:nvPr>
            <p:ph type="ctrTitle"/>
          </p:nvPr>
        </p:nvSpPr>
        <p:spPr>
          <a:xfrm>
            <a:off x="386458" y="12024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500">
                <a:latin typeface="Josefin Sans"/>
                <a:ea typeface="Josefin Sans"/>
                <a:cs typeface="Josefin Sans"/>
                <a:sym typeface="Josefin Sans"/>
              </a:rPr>
              <a:t>Clasificación </a:t>
            </a:r>
            <a:r>
              <a:rPr b="1" lang="es" sz="3500">
                <a:latin typeface="Josefin Sans"/>
                <a:ea typeface="Josefin Sans"/>
                <a:cs typeface="Josefin Sans"/>
                <a:sym typeface="Josefin Sans"/>
              </a:rPr>
              <a:t>de imágenes</a:t>
            </a:r>
            <a:endParaRPr b="1" sz="3500">
              <a:latin typeface="Josefin Sans"/>
              <a:ea typeface="Josefin Sans"/>
              <a:cs typeface="Josefin Sans"/>
              <a:sym typeface="Josefin Sans"/>
            </a:endParaRPr>
          </a:p>
          <a:p>
            <a:pPr indent="0" lvl="0" marL="0" rtl="0" algn="ctr">
              <a:spcBef>
                <a:spcPts val="0"/>
              </a:spcBef>
              <a:spcAft>
                <a:spcPts val="0"/>
              </a:spcAft>
              <a:buNone/>
            </a:pPr>
            <a:r>
              <a:rPr b="1" lang="es" sz="3500">
                <a:latin typeface="Josefin Sans"/>
                <a:ea typeface="Josefin Sans"/>
                <a:cs typeface="Josefin Sans"/>
                <a:sym typeface="Josefin Sans"/>
              </a:rPr>
              <a:t>de mosquitos mediante</a:t>
            </a:r>
            <a:endParaRPr b="1" sz="3500">
              <a:latin typeface="Josefin Sans"/>
              <a:ea typeface="Josefin Sans"/>
              <a:cs typeface="Josefin Sans"/>
              <a:sym typeface="Josefin Sans"/>
            </a:endParaRPr>
          </a:p>
          <a:p>
            <a:pPr indent="0" lvl="0" marL="0" rtl="0" algn="ctr">
              <a:spcBef>
                <a:spcPts val="0"/>
              </a:spcBef>
              <a:spcAft>
                <a:spcPts val="0"/>
              </a:spcAft>
              <a:buNone/>
            </a:pPr>
            <a:r>
              <a:rPr b="1" lang="es" sz="3500">
                <a:latin typeface="Josefin Sans"/>
                <a:ea typeface="Josefin Sans"/>
                <a:cs typeface="Josefin Sans"/>
                <a:sym typeface="Josefin Sans"/>
              </a:rPr>
              <a:t>DL y BOVW</a:t>
            </a:r>
            <a:endParaRPr b="1" sz="3500">
              <a:latin typeface="Josefin Sans"/>
              <a:ea typeface="Josefin Sans"/>
              <a:cs typeface="Josefin Sans"/>
              <a:sym typeface="Josefin Sans"/>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7" name="Google Shape;57;p13"/>
          <p:cNvSpPr/>
          <p:nvPr/>
        </p:nvSpPr>
        <p:spPr>
          <a:xfrm>
            <a:off x="25" y="4805275"/>
            <a:ext cx="9144000" cy="3384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4837800" y="4782038"/>
            <a:ext cx="43062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2"/>
                </a:solidFill>
                <a:latin typeface="Josefin Sans"/>
                <a:ea typeface="Josefin Sans"/>
                <a:cs typeface="Josefin Sans"/>
                <a:sym typeface="Josefin Sans"/>
              </a:rPr>
              <a:t>Visión por computador</a:t>
            </a:r>
            <a:endParaRPr sz="1300">
              <a:solidFill>
                <a:schemeClr val="dk2"/>
              </a:solidFill>
              <a:latin typeface="Josefin Sans"/>
              <a:ea typeface="Josefin Sans"/>
              <a:cs typeface="Josefin Sans"/>
              <a:sym typeface="Josefin Sans"/>
            </a:endParaRPr>
          </a:p>
        </p:txBody>
      </p:sp>
      <p:pic>
        <p:nvPicPr>
          <p:cNvPr id="59" name="Google Shape;59;p13"/>
          <p:cNvPicPr preferRelativeResize="0"/>
          <p:nvPr/>
        </p:nvPicPr>
        <p:blipFill>
          <a:blip r:embed="rId4">
            <a:alphaModFix amt="88000"/>
          </a:blip>
          <a:stretch>
            <a:fillRect/>
          </a:stretch>
        </p:blipFill>
        <p:spPr>
          <a:xfrm>
            <a:off x="79450" y="4843813"/>
            <a:ext cx="937298" cy="261325"/>
          </a:xfrm>
          <a:prstGeom prst="rect">
            <a:avLst/>
          </a:prstGeom>
          <a:noFill/>
          <a:ln>
            <a:noFill/>
          </a:ln>
        </p:spPr>
      </p:pic>
      <p:sp>
        <p:nvSpPr>
          <p:cNvPr id="60" name="Google Shape;60;p13"/>
          <p:cNvSpPr txBox="1"/>
          <p:nvPr/>
        </p:nvSpPr>
        <p:spPr>
          <a:xfrm>
            <a:off x="1534850" y="4382125"/>
            <a:ext cx="622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2"/>
                </a:solidFill>
              </a:rPr>
              <a:t>Antonio Barco 	Luisa María Meseguer		Carlos Muñoz</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Técnicas propuestas</a:t>
            </a:r>
            <a:endParaRPr b="1">
              <a:latin typeface="Josefin Sans"/>
              <a:ea typeface="Josefin Sans"/>
              <a:cs typeface="Josefin Sans"/>
              <a:sym typeface="Josefin Sans"/>
            </a:endParaRPr>
          </a:p>
        </p:txBody>
      </p:sp>
      <p:sp>
        <p:nvSpPr>
          <p:cNvPr id="211" name="Google Shape;2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latin typeface="Josefin Sans"/>
                <a:ea typeface="Josefin Sans"/>
                <a:cs typeface="Josefin Sans"/>
                <a:sym typeface="Josefin Sans"/>
              </a:rPr>
              <a:t>Detección y recorte</a:t>
            </a:r>
            <a:r>
              <a:rPr lang="es" sz="1700">
                <a:latin typeface="Josefin Sans"/>
                <a:ea typeface="Josefin Sans"/>
                <a:cs typeface="Josefin Sans"/>
                <a:sym typeface="Josefin Sans"/>
              </a:rPr>
              <a:t>: preprocesado para mejorar la calidad del dataset</a:t>
            </a:r>
            <a:endParaRPr sz="1700">
              <a:latin typeface="Josefin Sans"/>
              <a:ea typeface="Josefin Sans"/>
              <a:cs typeface="Josefin Sans"/>
              <a:sym typeface="Josefin Sans"/>
            </a:endParaRPr>
          </a:p>
          <a:p>
            <a:pPr indent="0" lvl="0" marL="0" rtl="0" algn="l">
              <a:spcBef>
                <a:spcPts val="1200"/>
              </a:spcBef>
              <a:spcAft>
                <a:spcPts val="0"/>
              </a:spcAft>
              <a:buNone/>
            </a:pPr>
            <a:r>
              <a:rPr b="1" lang="es" sz="1700">
                <a:latin typeface="Josefin Sans"/>
                <a:ea typeface="Josefin Sans"/>
                <a:cs typeface="Josefin Sans"/>
                <a:sym typeface="Josefin Sans"/>
              </a:rPr>
              <a:t>BoVW</a:t>
            </a:r>
            <a:r>
              <a:rPr lang="es" sz="1700">
                <a:latin typeface="Josefin Sans"/>
                <a:ea typeface="Josefin Sans"/>
                <a:cs typeface="Josefin Sans"/>
                <a:sym typeface="Josefin Sans"/>
              </a:rPr>
              <a:t>: los patrones del tórax son “palabras visuales” reconocibles</a:t>
            </a:r>
            <a:endParaRPr sz="1700">
              <a:latin typeface="Josefin Sans"/>
              <a:ea typeface="Josefin Sans"/>
              <a:cs typeface="Josefin Sans"/>
              <a:sym typeface="Josefin Sans"/>
            </a:endParaRPr>
          </a:p>
          <a:p>
            <a:pPr indent="0" lvl="0" marL="0" rtl="0" algn="l">
              <a:spcBef>
                <a:spcPts val="1200"/>
              </a:spcBef>
              <a:spcAft>
                <a:spcPts val="0"/>
              </a:spcAft>
              <a:buNone/>
            </a:pPr>
            <a:r>
              <a:rPr b="1" lang="es" sz="1700">
                <a:latin typeface="Josefin Sans"/>
                <a:ea typeface="Josefin Sans"/>
                <a:cs typeface="Josefin Sans"/>
                <a:sym typeface="Josefin Sans"/>
              </a:rPr>
              <a:t>DL</a:t>
            </a:r>
            <a:r>
              <a:rPr lang="es" sz="1700">
                <a:latin typeface="Josefin Sans"/>
                <a:ea typeface="Josefin Sans"/>
                <a:cs typeface="Josefin Sans"/>
                <a:sym typeface="Josefin Sans"/>
              </a:rPr>
              <a:t>: método en auge con potencial demostrado en clasificación de imágenes</a:t>
            </a:r>
            <a:endParaRPr sz="1700">
              <a:latin typeface="Josefin Sans"/>
              <a:ea typeface="Josefin Sans"/>
              <a:cs typeface="Josefin Sans"/>
              <a:sym typeface="Josefin Sans"/>
            </a:endParaRPr>
          </a:p>
          <a:p>
            <a:pPr indent="0" lvl="0" marL="0" rtl="0" algn="l">
              <a:spcBef>
                <a:spcPts val="1200"/>
              </a:spcBef>
              <a:spcAft>
                <a:spcPts val="1200"/>
              </a:spcAft>
              <a:buNone/>
            </a:pPr>
            <a:r>
              <a:t/>
            </a:r>
            <a:endParaRPr sz="1700">
              <a:latin typeface="Josefin Sans"/>
              <a:ea typeface="Josefin Sans"/>
              <a:cs typeface="Josefin Sans"/>
              <a:sym typeface="Josefin Sans"/>
            </a:endParaRPr>
          </a:p>
        </p:txBody>
      </p:sp>
      <p:sp>
        <p:nvSpPr>
          <p:cNvPr id="212" name="Google Shape;21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13" name="Google Shape;21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14" name="Google Shape;214;p22"/>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2"/>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2"/>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2"/>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218" name="Google Shape;218;p22"/>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2"/>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220" name="Google Shape;220;p22"/>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221" name="Google Shape;221;p22"/>
          <p:cNvSpPr txBox="1"/>
          <p:nvPr/>
        </p:nvSpPr>
        <p:spPr>
          <a:xfrm>
            <a:off x="2678175" y="3184075"/>
            <a:ext cx="1202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dk2"/>
                </a:solidFill>
                <a:latin typeface="Josefin Sans"/>
                <a:ea typeface="Josefin Sans"/>
                <a:cs typeface="Josefin Sans"/>
                <a:sym typeface="Josefin Sans"/>
              </a:rPr>
              <a:t>Detección</a:t>
            </a:r>
            <a:endParaRPr b="1" sz="1700">
              <a:solidFill>
                <a:schemeClr val="dk2"/>
              </a:solidFill>
              <a:latin typeface="Josefin Sans"/>
              <a:ea typeface="Josefin Sans"/>
              <a:cs typeface="Josefin Sans"/>
              <a:sym typeface="Josefin Sans"/>
            </a:endParaRPr>
          </a:p>
          <a:p>
            <a:pPr indent="0" lvl="0" marL="0" rtl="0" algn="l">
              <a:spcBef>
                <a:spcPts val="0"/>
              </a:spcBef>
              <a:spcAft>
                <a:spcPts val="0"/>
              </a:spcAft>
              <a:buNone/>
            </a:pPr>
            <a:r>
              <a:rPr b="1" lang="es" sz="1700">
                <a:solidFill>
                  <a:schemeClr val="dk2"/>
                </a:solidFill>
                <a:latin typeface="Josefin Sans"/>
                <a:ea typeface="Josefin Sans"/>
                <a:cs typeface="Josefin Sans"/>
                <a:sym typeface="Josefin Sans"/>
              </a:rPr>
              <a:t>y recorte</a:t>
            </a:r>
            <a:endParaRPr b="1" sz="1700">
              <a:solidFill>
                <a:schemeClr val="dk2"/>
              </a:solidFill>
              <a:latin typeface="Josefin Sans"/>
              <a:ea typeface="Josefin Sans"/>
              <a:cs typeface="Josefin Sans"/>
              <a:sym typeface="Josefin Sans"/>
            </a:endParaRPr>
          </a:p>
        </p:txBody>
      </p:sp>
      <p:sp>
        <p:nvSpPr>
          <p:cNvPr id="222" name="Google Shape;222;p22"/>
          <p:cNvSpPr txBox="1"/>
          <p:nvPr/>
        </p:nvSpPr>
        <p:spPr>
          <a:xfrm>
            <a:off x="4572000" y="2957275"/>
            <a:ext cx="120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BOVW</a:t>
            </a:r>
            <a:endParaRPr sz="1800">
              <a:solidFill>
                <a:schemeClr val="dk2"/>
              </a:solidFill>
              <a:latin typeface="Josefin Sans"/>
              <a:ea typeface="Josefin Sans"/>
              <a:cs typeface="Josefin Sans"/>
              <a:sym typeface="Josefin Sans"/>
            </a:endParaRPr>
          </a:p>
        </p:txBody>
      </p:sp>
      <p:sp>
        <p:nvSpPr>
          <p:cNvPr id="223" name="Google Shape;223;p22"/>
          <p:cNvSpPr txBox="1"/>
          <p:nvPr/>
        </p:nvSpPr>
        <p:spPr>
          <a:xfrm>
            <a:off x="4572000" y="3719950"/>
            <a:ext cx="247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Deep Learning</a:t>
            </a:r>
            <a:endParaRPr sz="1800">
              <a:solidFill>
                <a:schemeClr val="dk2"/>
              </a:solidFill>
              <a:latin typeface="Josefin Sans"/>
              <a:ea typeface="Josefin Sans"/>
              <a:cs typeface="Josefin Sans"/>
              <a:sym typeface="Josefin Sans"/>
            </a:endParaRPr>
          </a:p>
        </p:txBody>
      </p:sp>
      <p:cxnSp>
        <p:nvCxnSpPr>
          <p:cNvPr id="224" name="Google Shape;224;p22"/>
          <p:cNvCxnSpPr>
            <a:stCxn id="221" idx="3"/>
            <a:endCxn id="222" idx="1"/>
          </p:cNvCxnSpPr>
          <p:nvPr/>
        </p:nvCxnSpPr>
        <p:spPr>
          <a:xfrm flipH="1" rot="10800000">
            <a:off x="3880275" y="3188275"/>
            <a:ext cx="691800" cy="3498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2"/>
          <p:cNvCxnSpPr>
            <a:stCxn id="221" idx="3"/>
            <a:endCxn id="223" idx="1"/>
          </p:cNvCxnSpPr>
          <p:nvPr/>
        </p:nvCxnSpPr>
        <p:spPr>
          <a:xfrm>
            <a:off x="3880275" y="3538075"/>
            <a:ext cx="691800" cy="4128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2"/>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latin typeface="Josefin Sans"/>
                <a:ea typeface="Josefin Sans"/>
                <a:cs typeface="Josefin Sans"/>
                <a:sym typeface="Josefin Sans"/>
              </a:rPr>
              <a:t>Metodología y Experimentos</a:t>
            </a:r>
            <a:endParaRPr b="1">
              <a:latin typeface="Josefin Sans"/>
              <a:ea typeface="Josefin Sans"/>
              <a:cs typeface="Josefin Sans"/>
              <a:sym typeface="Josefin Sans"/>
            </a:endParaRPr>
          </a:p>
        </p:txBody>
      </p:sp>
      <p:sp>
        <p:nvSpPr>
          <p:cNvPr id="232" name="Google Shape;23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33" name="Google Shape;23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34" name="Google Shape;2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35" name="Google Shape;235;p23"/>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3"/>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3"/>
          <p:cNvSpPr/>
          <p:nvPr/>
        </p:nvSpPr>
        <p:spPr>
          <a:xfrm>
            <a:off x="3076200"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3"/>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239" name="Google Shape;239;p23"/>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3"/>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241" name="Google Shape;241;p23"/>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242" name="Google Shape;242;p23"/>
          <p:cNvPicPr preferRelativeResize="0"/>
          <p:nvPr/>
        </p:nvPicPr>
        <p:blipFill rotWithShape="1">
          <a:blip r:embed="rId3">
            <a:alphaModFix amt="7000"/>
          </a:blip>
          <a:srcRect b="18546" l="0" r="0" t="0"/>
          <a:stretch/>
        </p:blipFill>
        <p:spPr>
          <a:xfrm>
            <a:off x="25" y="0"/>
            <a:ext cx="9144003" cy="4786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4"/>
          <p:cNvPicPr preferRelativeResize="0"/>
          <p:nvPr/>
        </p:nvPicPr>
        <p:blipFill rotWithShape="1">
          <a:blip r:embed="rId3">
            <a:alphaModFix amt="7000"/>
          </a:blip>
          <a:srcRect b="18546" l="0" r="0" t="0"/>
          <a:stretch/>
        </p:blipFill>
        <p:spPr>
          <a:xfrm>
            <a:off x="25" y="0"/>
            <a:ext cx="9144003" cy="4786249"/>
          </a:xfrm>
          <a:prstGeom prst="rect">
            <a:avLst/>
          </a:prstGeom>
          <a:noFill/>
          <a:ln>
            <a:noFill/>
          </a:ln>
        </p:spPr>
      </p:pic>
      <p:sp>
        <p:nvSpPr>
          <p:cNvPr id="248" name="Google Shape;248;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latin typeface="Josefin Sans"/>
                <a:ea typeface="Josefin Sans"/>
                <a:cs typeface="Josefin Sans"/>
                <a:sym typeface="Josefin Sans"/>
              </a:rPr>
              <a:t>DETECCIÓN Y RECORTE</a:t>
            </a:r>
            <a:endParaRPr b="1">
              <a:latin typeface="Josefin Sans"/>
              <a:ea typeface="Josefin Sans"/>
              <a:cs typeface="Josefin Sans"/>
              <a:sym typeface="Josefin Sans"/>
            </a:endParaRPr>
          </a:p>
        </p:txBody>
      </p:sp>
      <p:sp>
        <p:nvSpPr>
          <p:cNvPr id="249" name="Google Shape;24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0" name="Google Shape;2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1" name="Google Shape;2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2" name="Google Shape;25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3" name="Google Shape;2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4" name="Google Shape;254;p24"/>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4"/>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4"/>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4"/>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258" name="Google Shape;258;p24"/>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4"/>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260" name="Google Shape;260;p24"/>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261" name="Google Shape;261;p24"/>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4"/>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4"/>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4"/>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265" name="Google Shape;265;p24"/>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266" name="Google Shape;266;p24"/>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 Y RECORTE</a:t>
            </a:r>
            <a:endParaRPr b="1">
              <a:latin typeface="Josefin Sans"/>
              <a:ea typeface="Josefin Sans"/>
              <a:cs typeface="Josefin Sans"/>
              <a:sym typeface="Josefin Sans"/>
            </a:endParaRPr>
          </a:p>
        </p:txBody>
      </p:sp>
      <p:pic>
        <p:nvPicPr>
          <p:cNvPr id="272" name="Google Shape;272;p25"/>
          <p:cNvPicPr preferRelativeResize="0"/>
          <p:nvPr/>
        </p:nvPicPr>
        <p:blipFill rotWithShape="1">
          <a:blip r:embed="rId3">
            <a:alphaModFix/>
          </a:blip>
          <a:srcRect b="0" l="0" r="0" t="0"/>
          <a:stretch/>
        </p:blipFill>
        <p:spPr>
          <a:xfrm>
            <a:off x="5161075" y="0"/>
            <a:ext cx="3987150" cy="4764800"/>
          </a:xfrm>
          <a:prstGeom prst="rect">
            <a:avLst/>
          </a:prstGeom>
          <a:noFill/>
          <a:ln>
            <a:noFill/>
          </a:ln>
        </p:spPr>
      </p:pic>
      <p:sp>
        <p:nvSpPr>
          <p:cNvPr id="273" name="Google Shape;273;p25"/>
          <p:cNvSpPr/>
          <p:nvPr/>
        </p:nvSpPr>
        <p:spPr>
          <a:xfrm>
            <a:off x="6535349" y="1788940"/>
            <a:ext cx="837000" cy="6591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25"/>
          <p:cNvSpPr txBox="1"/>
          <p:nvPr/>
        </p:nvSpPr>
        <p:spPr>
          <a:xfrm>
            <a:off x="1485425" y="3719100"/>
            <a:ext cx="324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¡Sólo necesitamos esta parte!</a:t>
            </a:r>
            <a:endParaRPr sz="1800">
              <a:solidFill>
                <a:schemeClr val="dk2"/>
              </a:solidFill>
              <a:latin typeface="Josefin Sans"/>
              <a:ea typeface="Josefin Sans"/>
              <a:cs typeface="Josefin Sans"/>
              <a:sym typeface="Josefin Sans"/>
            </a:endParaRPr>
          </a:p>
        </p:txBody>
      </p:sp>
      <p:sp>
        <p:nvSpPr>
          <p:cNvPr id="275" name="Google Shape;27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6" name="Google Shape;276;p25"/>
          <p:cNvSpPr txBox="1"/>
          <p:nvPr>
            <p:ph idx="1" type="body"/>
          </p:nvPr>
        </p:nvSpPr>
        <p:spPr>
          <a:xfrm>
            <a:off x="311700" y="1619500"/>
            <a:ext cx="5303700" cy="12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500">
                <a:latin typeface="Josefin Sans"/>
                <a:ea typeface="Josefin Sans"/>
                <a:cs typeface="Josefin Sans"/>
                <a:sym typeface="Josefin Sans"/>
              </a:rPr>
              <a:t>→ Entrenamiento potencialmente más eficaz</a:t>
            </a:r>
            <a:endParaRPr sz="1500">
              <a:latin typeface="Josefin Sans"/>
              <a:ea typeface="Josefin Sans"/>
              <a:cs typeface="Josefin Sans"/>
              <a:sym typeface="Josefin Sans"/>
            </a:endParaRPr>
          </a:p>
          <a:p>
            <a:pPr indent="0" lvl="0" marL="0" rtl="0" algn="l">
              <a:spcBef>
                <a:spcPts val="1200"/>
              </a:spcBef>
              <a:spcAft>
                <a:spcPts val="1200"/>
              </a:spcAft>
              <a:buNone/>
            </a:pPr>
            <a:r>
              <a:rPr lang="es" sz="1500">
                <a:latin typeface="Josefin Sans"/>
                <a:ea typeface="Josefin Sans"/>
                <a:cs typeface="Josefin Sans"/>
                <a:sym typeface="Josefin Sans"/>
              </a:rPr>
              <a:t>→ </a:t>
            </a:r>
            <a:r>
              <a:rPr lang="es" sz="1500">
                <a:latin typeface="Josefin Sans"/>
                <a:ea typeface="Josefin Sans"/>
                <a:cs typeface="Josefin Sans"/>
                <a:sym typeface="Josefin Sans"/>
              </a:rPr>
              <a:t>Agiliza el entrenamiento (</a:t>
            </a:r>
            <a:r>
              <a:rPr i="1" lang="es" sz="1500">
                <a:latin typeface="Josefin Sans"/>
                <a:ea typeface="Josefin Sans"/>
                <a:cs typeface="Josefin Sans"/>
                <a:sym typeface="Josefin Sans"/>
              </a:rPr>
              <a:t>resizes</a:t>
            </a:r>
            <a:r>
              <a:rPr lang="es" sz="1500">
                <a:latin typeface="Josefin Sans"/>
                <a:ea typeface="Josefin Sans"/>
                <a:cs typeface="Josefin Sans"/>
                <a:sym typeface="Josefin Sans"/>
              </a:rPr>
              <a:t> más rápidos)</a:t>
            </a:r>
            <a:endParaRPr sz="1500">
              <a:latin typeface="Josefin Sans"/>
              <a:ea typeface="Josefin Sans"/>
              <a:cs typeface="Josefin Sans"/>
              <a:sym typeface="Josefin Sans"/>
            </a:endParaRPr>
          </a:p>
        </p:txBody>
      </p:sp>
      <p:sp>
        <p:nvSpPr>
          <p:cNvPr id="277" name="Google Shape;27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8" name="Google Shape;2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9" name="Google Shape;27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80" name="Google Shape;280;p25"/>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5"/>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5"/>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25"/>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284" name="Google Shape;284;p25"/>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5"/>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286" name="Google Shape;286;p25"/>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cxnSp>
        <p:nvCxnSpPr>
          <p:cNvPr id="287" name="Google Shape;287;p25"/>
          <p:cNvCxnSpPr>
            <a:stCxn id="274" idx="3"/>
          </p:cNvCxnSpPr>
          <p:nvPr/>
        </p:nvCxnSpPr>
        <p:spPr>
          <a:xfrm flipH="1" rot="10800000">
            <a:off x="4728425" y="2499150"/>
            <a:ext cx="1680600" cy="1450800"/>
          </a:xfrm>
          <a:prstGeom prst="straightConnector1">
            <a:avLst/>
          </a:prstGeom>
          <a:noFill/>
          <a:ln cap="flat" cmpd="sng" w="28575">
            <a:solidFill>
              <a:srgbClr val="660000"/>
            </a:solidFill>
            <a:prstDash val="solid"/>
            <a:round/>
            <a:headEnd len="med" w="med" type="none"/>
            <a:tailEnd len="med" w="med" type="stealth"/>
          </a:ln>
        </p:spPr>
      </p:cxnSp>
      <p:sp>
        <p:nvSpPr>
          <p:cNvPr id="288" name="Google Shape;288;p25"/>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5"/>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5"/>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5"/>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292" name="Google Shape;292;p25"/>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293" name="Google Shape;293;p25"/>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294" name="Google Shape;294;p25"/>
          <p:cNvSpPr txBox="1"/>
          <p:nvPr>
            <p:ph idx="12" type="sldNum"/>
          </p:nvPr>
        </p:nvSpPr>
        <p:spPr>
          <a:xfrm>
            <a:off x="8" y="43926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 Mask R-CNN</a:t>
            </a:r>
            <a:endParaRPr b="1">
              <a:latin typeface="Josefin Sans"/>
              <a:ea typeface="Josefin Sans"/>
              <a:cs typeface="Josefin Sans"/>
              <a:sym typeface="Josefin Sans"/>
            </a:endParaRPr>
          </a:p>
        </p:txBody>
      </p:sp>
      <p:sp>
        <p:nvSpPr>
          <p:cNvPr id="300" name="Google Shape;300;p26"/>
          <p:cNvSpPr txBox="1"/>
          <p:nvPr>
            <p:ph idx="1" type="body"/>
          </p:nvPr>
        </p:nvSpPr>
        <p:spPr>
          <a:xfrm>
            <a:off x="3904325" y="3433950"/>
            <a:ext cx="5604300" cy="111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Josefin Sans"/>
              <a:buAutoNum type="arabicPeriod"/>
            </a:pPr>
            <a:r>
              <a:rPr lang="es" sz="1600">
                <a:latin typeface="Josefin Sans"/>
                <a:ea typeface="Josefin Sans"/>
                <a:cs typeface="Josefin Sans"/>
                <a:sym typeface="Josefin Sans"/>
              </a:rPr>
              <a:t>Capas convolucionales extraen características</a:t>
            </a:r>
            <a:endParaRPr sz="1600">
              <a:latin typeface="Josefin Sans"/>
              <a:ea typeface="Josefin Sans"/>
              <a:cs typeface="Josefin Sans"/>
              <a:sym typeface="Josefin Sans"/>
            </a:endParaRPr>
          </a:p>
          <a:p>
            <a:pPr indent="-330200" lvl="0" marL="457200" rtl="0" algn="l">
              <a:spcBef>
                <a:spcPts val="0"/>
              </a:spcBef>
              <a:spcAft>
                <a:spcPts val="0"/>
              </a:spcAft>
              <a:buSzPts val="1600"/>
              <a:buFont typeface="Josefin Sans"/>
              <a:buAutoNum type="arabicPeriod"/>
            </a:pPr>
            <a:r>
              <a:rPr lang="es" sz="1600">
                <a:latin typeface="Josefin Sans"/>
                <a:ea typeface="Josefin Sans"/>
                <a:cs typeface="Josefin Sans"/>
                <a:sym typeface="Josefin Sans"/>
              </a:rPr>
              <a:t>RPN propone regiones con objetos dentro (ROI)</a:t>
            </a:r>
            <a:endParaRPr sz="1600">
              <a:latin typeface="Josefin Sans"/>
              <a:ea typeface="Josefin Sans"/>
              <a:cs typeface="Josefin Sans"/>
              <a:sym typeface="Josefin Sans"/>
            </a:endParaRPr>
          </a:p>
          <a:p>
            <a:pPr indent="-330200" lvl="0" marL="457200" rtl="0" algn="l">
              <a:spcBef>
                <a:spcPts val="0"/>
              </a:spcBef>
              <a:spcAft>
                <a:spcPts val="0"/>
              </a:spcAft>
              <a:buSzPts val="1600"/>
              <a:buFont typeface="Josefin Sans"/>
              <a:buAutoNum type="arabicPeriod"/>
            </a:pPr>
            <a:r>
              <a:rPr lang="es" sz="1600">
                <a:latin typeface="Josefin Sans"/>
                <a:ea typeface="Josefin Sans"/>
                <a:cs typeface="Josefin Sans"/>
                <a:sym typeface="Josefin Sans"/>
              </a:rPr>
              <a:t>El clasificador las etiqueta (% de confianza)</a:t>
            </a:r>
            <a:endParaRPr sz="1600">
              <a:latin typeface="Josefin Sans"/>
              <a:ea typeface="Josefin Sans"/>
              <a:cs typeface="Josefin Sans"/>
              <a:sym typeface="Josefin Sans"/>
            </a:endParaRPr>
          </a:p>
        </p:txBody>
      </p:sp>
      <p:pic>
        <p:nvPicPr>
          <p:cNvPr id="301" name="Google Shape;301;p26"/>
          <p:cNvPicPr preferRelativeResize="0"/>
          <p:nvPr/>
        </p:nvPicPr>
        <p:blipFill rotWithShape="1">
          <a:blip r:embed="rId3">
            <a:alphaModFix/>
          </a:blip>
          <a:srcRect b="12937" l="0" r="0" t="0"/>
          <a:stretch/>
        </p:blipFill>
        <p:spPr>
          <a:xfrm>
            <a:off x="402400" y="1017725"/>
            <a:ext cx="3377400" cy="3527134"/>
          </a:xfrm>
          <a:prstGeom prst="rect">
            <a:avLst/>
          </a:prstGeom>
          <a:noFill/>
          <a:ln>
            <a:noFill/>
          </a:ln>
        </p:spPr>
      </p:pic>
      <p:pic>
        <p:nvPicPr>
          <p:cNvPr id="302" name="Google Shape;302;p26"/>
          <p:cNvPicPr preferRelativeResize="0"/>
          <p:nvPr/>
        </p:nvPicPr>
        <p:blipFill rotWithShape="1">
          <a:blip r:embed="rId4">
            <a:alphaModFix/>
          </a:blip>
          <a:srcRect b="2135" l="0" r="0" t="3364"/>
          <a:stretch/>
        </p:blipFill>
        <p:spPr>
          <a:xfrm>
            <a:off x="5095037" y="591925"/>
            <a:ext cx="3377425" cy="2430150"/>
          </a:xfrm>
          <a:prstGeom prst="rect">
            <a:avLst/>
          </a:prstGeom>
          <a:noFill/>
          <a:ln>
            <a:noFill/>
          </a:ln>
        </p:spPr>
      </p:pic>
      <p:sp>
        <p:nvSpPr>
          <p:cNvPr id="303" name="Google Shape;30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4" name="Google Shape;30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5" name="Google Shape;30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6" name="Google Shape;3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7" name="Google Shape;307;p26"/>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6"/>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6"/>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26"/>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311" name="Google Shape;311;p26"/>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26"/>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313" name="Google Shape;313;p26"/>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314" name="Google Shape;314;p26"/>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26"/>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26"/>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26"/>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318" name="Google Shape;318;p26"/>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319" name="Google Shape;319;p26"/>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320" name="Google Shape;320;p26"/>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a:t>
            </a:r>
            <a:r>
              <a:rPr lang="es">
                <a:latin typeface="Josefin Sans"/>
                <a:ea typeface="Josefin Sans"/>
                <a:cs typeface="Josefin Sans"/>
                <a:sym typeface="Josefin Sans"/>
              </a:rPr>
              <a:t>: El gran problema</a:t>
            </a:r>
            <a:endParaRPr>
              <a:latin typeface="Josefin Sans"/>
              <a:ea typeface="Josefin Sans"/>
              <a:cs typeface="Josefin Sans"/>
              <a:sym typeface="Josefin Sans"/>
            </a:endParaRPr>
          </a:p>
        </p:txBody>
      </p:sp>
      <p:sp>
        <p:nvSpPr>
          <p:cNvPr id="326" name="Google Shape;326;p27"/>
          <p:cNvSpPr txBox="1"/>
          <p:nvPr>
            <p:ph idx="1" type="body"/>
          </p:nvPr>
        </p:nvSpPr>
        <p:spPr>
          <a:xfrm>
            <a:off x="326850" y="936975"/>
            <a:ext cx="8520600" cy="66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latin typeface="Josefin Sans"/>
                <a:ea typeface="Josefin Sans"/>
                <a:cs typeface="Josefin Sans"/>
                <a:sym typeface="Josefin Sans"/>
              </a:rPr>
              <a:t>Mask R-CNN no contempla la clase mosquito.</a:t>
            </a:r>
            <a:endParaRPr sz="1700">
              <a:latin typeface="Josefin Sans"/>
              <a:ea typeface="Josefin Sans"/>
              <a:cs typeface="Josefin Sans"/>
              <a:sym typeface="Josefin Sans"/>
            </a:endParaRPr>
          </a:p>
        </p:txBody>
      </p:sp>
      <p:sp>
        <p:nvSpPr>
          <p:cNvPr id="327" name="Google Shape;327;p27"/>
          <p:cNvSpPr txBox="1"/>
          <p:nvPr/>
        </p:nvSpPr>
        <p:spPr>
          <a:xfrm>
            <a:off x="365550" y="3955350"/>
            <a:ext cx="8443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a:solidFill>
                  <a:schemeClr val="dk2"/>
                </a:solidFill>
                <a:latin typeface="Josefin Sans"/>
                <a:ea typeface="Josefin Sans"/>
                <a:cs typeface="Josefin Sans"/>
                <a:sym typeface="Josefin Sans"/>
              </a:rPr>
              <a:t>Ningún otro modelo o dataset para reentrenar …         </a:t>
            </a:r>
            <a:r>
              <a:rPr b="1" lang="es" sz="1800">
                <a:solidFill>
                  <a:srgbClr val="990000"/>
                </a:solidFill>
                <a:latin typeface="Josefin Sans"/>
                <a:ea typeface="Josefin Sans"/>
                <a:cs typeface="Josefin Sans"/>
                <a:sym typeface="Josefin Sans"/>
              </a:rPr>
              <a:t>¿Y ahora qué hacemos?</a:t>
            </a:r>
            <a:endParaRPr b="1">
              <a:solidFill>
                <a:srgbClr val="990000"/>
              </a:solidFill>
              <a:latin typeface="Josefin Sans"/>
              <a:ea typeface="Josefin Sans"/>
              <a:cs typeface="Josefin Sans"/>
              <a:sym typeface="Josefin Sans"/>
            </a:endParaRPr>
          </a:p>
        </p:txBody>
      </p:sp>
      <p:pic>
        <p:nvPicPr>
          <p:cNvPr id="328" name="Google Shape;328;p27"/>
          <p:cNvPicPr preferRelativeResize="0"/>
          <p:nvPr/>
        </p:nvPicPr>
        <p:blipFill>
          <a:blip r:embed="rId3">
            <a:alphaModFix/>
          </a:blip>
          <a:stretch>
            <a:fillRect/>
          </a:stretch>
        </p:blipFill>
        <p:spPr>
          <a:xfrm>
            <a:off x="268188" y="1501389"/>
            <a:ext cx="8607625" cy="1970275"/>
          </a:xfrm>
          <a:prstGeom prst="rect">
            <a:avLst/>
          </a:prstGeom>
          <a:noFill/>
          <a:ln>
            <a:noFill/>
          </a:ln>
        </p:spPr>
      </p:pic>
      <p:sp>
        <p:nvSpPr>
          <p:cNvPr id="329" name="Google Shape;32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0" name="Google Shape;33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1" name="Google Shape;33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2" name="Google Shape;33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3" name="Google Shape;333;p27"/>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27"/>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7"/>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27"/>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337" name="Google Shape;337;p27"/>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27"/>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339" name="Google Shape;339;p27"/>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340" name="Google Shape;340;p27"/>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27"/>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7"/>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7"/>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344" name="Google Shape;344;p27"/>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345" name="Google Shape;345;p27"/>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346" name="Google Shape;346;p27"/>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a:t>
            </a:r>
            <a:r>
              <a:rPr lang="es">
                <a:latin typeface="Josefin Sans"/>
                <a:ea typeface="Josefin Sans"/>
                <a:cs typeface="Josefin Sans"/>
                <a:sym typeface="Josefin Sans"/>
              </a:rPr>
              <a:t>: Las soluciones</a:t>
            </a:r>
            <a:endParaRPr>
              <a:latin typeface="Josefin Sans"/>
              <a:ea typeface="Josefin Sans"/>
              <a:cs typeface="Josefin Sans"/>
              <a:sym typeface="Josefin Sans"/>
            </a:endParaRPr>
          </a:p>
        </p:txBody>
      </p:sp>
      <p:sp>
        <p:nvSpPr>
          <p:cNvPr id="352" name="Google Shape;352;p28"/>
          <p:cNvSpPr txBox="1"/>
          <p:nvPr>
            <p:ph idx="1" type="body"/>
          </p:nvPr>
        </p:nvSpPr>
        <p:spPr>
          <a:xfrm>
            <a:off x="311700" y="1511600"/>
            <a:ext cx="3266700" cy="52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a:latin typeface="Josefin Sans"/>
                <a:ea typeface="Josefin Sans"/>
                <a:cs typeface="Josefin Sans"/>
                <a:sym typeface="Josefin Sans"/>
              </a:rPr>
              <a:t>RPN </a:t>
            </a:r>
            <a:r>
              <a:rPr lang="es">
                <a:latin typeface="Josefin Sans"/>
                <a:ea typeface="Josefin Sans"/>
                <a:cs typeface="Josefin Sans"/>
                <a:sym typeface="Josefin Sans"/>
              </a:rPr>
              <a:t>sí propone estas zonas.</a:t>
            </a:r>
            <a:endParaRPr>
              <a:latin typeface="Josefin Sans"/>
              <a:ea typeface="Josefin Sans"/>
              <a:cs typeface="Josefin Sans"/>
              <a:sym typeface="Josefin Sans"/>
            </a:endParaRPr>
          </a:p>
        </p:txBody>
      </p:sp>
      <p:pic>
        <p:nvPicPr>
          <p:cNvPr id="353" name="Google Shape;353;p28"/>
          <p:cNvPicPr preferRelativeResize="0"/>
          <p:nvPr/>
        </p:nvPicPr>
        <p:blipFill>
          <a:blip r:embed="rId3">
            <a:alphaModFix/>
          </a:blip>
          <a:stretch>
            <a:fillRect/>
          </a:stretch>
        </p:blipFill>
        <p:spPr>
          <a:xfrm>
            <a:off x="5276750" y="0"/>
            <a:ext cx="3863075" cy="4764800"/>
          </a:xfrm>
          <a:prstGeom prst="rect">
            <a:avLst/>
          </a:prstGeom>
          <a:noFill/>
          <a:ln>
            <a:noFill/>
          </a:ln>
        </p:spPr>
      </p:pic>
      <p:sp>
        <p:nvSpPr>
          <p:cNvPr id="354" name="Google Shape;354;p28"/>
          <p:cNvSpPr txBox="1"/>
          <p:nvPr/>
        </p:nvSpPr>
        <p:spPr>
          <a:xfrm>
            <a:off x="311700" y="2528075"/>
            <a:ext cx="4137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s" sz="1600">
                <a:solidFill>
                  <a:schemeClr val="dk2"/>
                </a:solidFill>
                <a:latin typeface="Josefin Sans"/>
                <a:ea typeface="Josefin Sans"/>
                <a:cs typeface="Josefin Sans"/>
                <a:sym typeface="Josefin Sans"/>
              </a:rPr>
              <a:t>Pero el clasificador las etiqueta como cualquier otra cosa (perro, autobús, etc).</a:t>
            </a:r>
            <a:endParaRPr sz="1600">
              <a:solidFill>
                <a:schemeClr val="dk2"/>
              </a:solidFill>
              <a:latin typeface="Josefin Sans"/>
              <a:ea typeface="Josefin Sans"/>
              <a:cs typeface="Josefin Sans"/>
              <a:sym typeface="Josefin Sans"/>
            </a:endParaRPr>
          </a:p>
        </p:txBody>
      </p:sp>
      <p:sp>
        <p:nvSpPr>
          <p:cNvPr id="355" name="Google Shape;355;p28"/>
          <p:cNvSpPr/>
          <p:nvPr/>
        </p:nvSpPr>
        <p:spPr>
          <a:xfrm>
            <a:off x="6563310" y="2204183"/>
            <a:ext cx="1546500" cy="922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6" name="Google Shape;356;p28"/>
          <p:cNvCxnSpPr>
            <a:stCxn id="352" idx="3"/>
            <a:endCxn id="355" idx="1"/>
          </p:cNvCxnSpPr>
          <p:nvPr/>
        </p:nvCxnSpPr>
        <p:spPr>
          <a:xfrm>
            <a:off x="3578400" y="1772900"/>
            <a:ext cx="2985000" cy="892500"/>
          </a:xfrm>
          <a:prstGeom prst="straightConnector1">
            <a:avLst/>
          </a:prstGeom>
          <a:noFill/>
          <a:ln cap="flat" cmpd="sng" w="38100">
            <a:solidFill>
              <a:srgbClr val="404819"/>
            </a:solidFill>
            <a:prstDash val="solid"/>
            <a:round/>
            <a:headEnd len="med" w="med" type="none"/>
            <a:tailEnd len="med" w="med" type="triangle"/>
          </a:ln>
        </p:spPr>
      </p:cxnSp>
      <p:sp>
        <p:nvSpPr>
          <p:cNvPr id="357" name="Google Shape;357;p28"/>
          <p:cNvSpPr txBox="1"/>
          <p:nvPr/>
        </p:nvSpPr>
        <p:spPr>
          <a:xfrm>
            <a:off x="311700" y="3537875"/>
            <a:ext cx="4441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2"/>
                </a:solidFill>
                <a:latin typeface="Josefin Sans"/>
                <a:ea typeface="Josefin Sans"/>
                <a:cs typeface="Josefin Sans"/>
                <a:sym typeface="Josefin Sans"/>
              </a:rPr>
              <a:t>Lo normal es que la confianza del etiquetado sea baja.</a:t>
            </a:r>
            <a:endParaRPr sz="1600">
              <a:solidFill>
                <a:schemeClr val="dk2"/>
              </a:solidFill>
              <a:latin typeface="Josefin Sans"/>
              <a:ea typeface="Josefin Sans"/>
              <a:cs typeface="Josefin Sans"/>
              <a:sym typeface="Josefin Sans"/>
            </a:endParaRPr>
          </a:p>
        </p:txBody>
      </p:sp>
      <p:sp>
        <p:nvSpPr>
          <p:cNvPr id="358" name="Google Shape;3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9" name="Google Shape;35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0" name="Google Shape;36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1" name="Google Shape;36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2" name="Google Shape;362;p28"/>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28"/>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28"/>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28"/>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366" name="Google Shape;366;p28"/>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28"/>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368" name="Google Shape;368;p28"/>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369" name="Google Shape;369;p28"/>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28"/>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28"/>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28"/>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373" name="Google Shape;373;p28"/>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374" name="Google Shape;374;p28"/>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375" name="Google Shape;375;p28"/>
          <p:cNvSpPr txBox="1"/>
          <p:nvPr>
            <p:ph idx="12" type="sldNum"/>
          </p:nvPr>
        </p:nvSpPr>
        <p:spPr>
          <a:xfrm>
            <a:off x="26083" y="441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a:t>
            </a:r>
            <a:r>
              <a:rPr lang="es">
                <a:latin typeface="Josefin Sans"/>
                <a:ea typeface="Josefin Sans"/>
                <a:cs typeface="Josefin Sans"/>
                <a:sym typeface="Josefin Sans"/>
              </a:rPr>
              <a:t>: umbral de confianza</a:t>
            </a:r>
            <a:endParaRPr>
              <a:latin typeface="Josefin Sans"/>
              <a:ea typeface="Josefin Sans"/>
              <a:cs typeface="Josefin Sans"/>
              <a:sym typeface="Josefin Sans"/>
            </a:endParaRPr>
          </a:p>
        </p:txBody>
      </p:sp>
      <p:sp>
        <p:nvSpPr>
          <p:cNvPr id="381" name="Google Shape;381;p29"/>
          <p:cNvSpPr txBox="1"/>
          <p:nvPr>
            <p:ph idx="1" type="body"/>
          </p:nvPr>
        </p:nvSpPr>
        <p:spPr>
          <a:xfrm>
            <a:off x="311700" y="1073850"/>
            <a:ext cx="8520600" cy="14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latin typeface="Josefin Sans"/>
                <a:ea typeface="Josefin Sans"/>
                <a:cs typeface="Josefin Sans"/>
                <a:sym typeface="Josefin Sans"/>
              </a:rPr>
              <a:t>Los etiquetados con baja confianza se descartan.</a:t>
            </a:r>
            <a:endParaRPr sz="1600">
              <a:latin typeface="Josefin Sans"/>
              <a:ea typeface="Josefin Sans"/>
              <a:cs typeface="Josefin Sans"/>
              <a:sym typeface="Josefin Sans"/>
            </a:endParaRPr>
          </a:p>
          <a:p>
            <a:pPr indent="0" lvl="0" marL="0" rtl="0" algn="l">
              <a:spcBef>
                <a:spcPts val="1200"/>
              </a:spcBef>
              <a:spcAft>
                <a:spcPts val="1200"/>
              </a:spcAft>
              <a:buNone/>
            </a:pPr>
            <a:r>
              <a:rPr lang="es" sz="1600">
                <a:latin typeface="Josefin Sans"/>
                <a:ea typeface="Josefin Sans"/>
                <a:cs typeface="Josefin Sans"/>
                <a:sym typeface="Josefin Sans"/>
              </a:rPr>
              <a:t>Hay que bajar el umbral para preservar los mosquitos (</a:t>
            </a:r>
            <a:r>
              <a:rPr b="1" lang="es" sz="1600">
                <a:solidFill>
                  <a:srgbClr val="85200C"/>
                </a:solidFill>
                <a:latin typeface="Josefin Sans"/>
                <a:ea typeface="Josefin Sans"/>
                <a:cs typeface="Josefin Sans"/>
                <a:sym typeface="Josefin Sans"/>
              </a:rPr>
              <a:t>¿cuánto?</a:t>
            </a:r>
            <a:r>
              <a:rPr lang="es" sz="1600">
                <a:latin typeface="Josefin Sans"/>
                <a:ea typeface="Josefin Sans"/>
                <a:cs typeface="Josefin Sans"/>
                <a:sym typeface="Josefin Sans"/>
              </a:rPr>
              <a:t>)</a:t>
            </a:r>
            <a:endParaRPr sz="1600">
              <a:latin typeface="Josefin Sans"/>
              <a:ea typeface="Josefin Sans"/>
              <a:cs typeface="Josefin Sans"/>
              <a:sym typeface="Josefin Sans"/>
            </a:endParaRPr>
          </a:p>
        </p:txBody>
      </p:sp>
      <p:pic>
        <p:nvPicPr>
          <p:cNvPr id="382" name="Google Shape;382;p29"/>
          <p:cNvPicPr preferRelativeResize="0"/>
          <p:nvPr/>
        </p:nvPicPr>
        <p:blipFill rotWithShape="1">
          <a:blip r:embed="rId3">
            <a:alphaModFix/>
          </a:blip>
          <a:srcRect b="0" l="0" r="0" t="9909"/>
          <a:stretch/>
        </p:blipFill>
        <p:spPr>
          <a:xfrm>
            <a:off x="406354" y="2006350"/>
            <a:ext cx="8311934" cy="2266525"/>
          </a:xfrm>
          <a:prstGeom prst="rect">
            <a:avLst/>
          </a:prstGeom>
          <a:noFill/>
          <a:ln>
            <a:noFill/>
          </a:ln>
        </p:spPr>
      </p:pic>
      <p:sp>
        <p:nvSpPr>
          <p:cNvPr id="383" name="Google Shape;383;p29"/>
          <p:cNvSpPr txBox="1"/>
          <p:nvPr/>
        </p:nvSpPr>
        <p:spPr>
          <a:xfrm>
            <a:off x="473100" y="4195250"/>
            <a:ext cx="260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2"/>
                </a:solidFill>
                <a:latin typeface="Josefin Sans"/>
                <a:ea typeface="Josefin Sans"/>
                <a:cs typeface="Josefin Sans"/>
                <a:sym typeface="Josefin Sans"/>
              </a:rPr>
              <a:t>Umbral demasiado bajo (0.15): muchas regiones pasan el corte</a:t>
            </a:r>
            <a:endParaRPr sz="1200">
              <a:solidFill>
                <a:schemeClr val="dk2"/>
              </a:solidFill>
              <a:latin typeface="Josefin Sans"/>
              <a:ea typeface="Josefin Sans"/>
              <a:cs typeface="Josefin Sans"/>
              <a:sym typeface="Josefin Sans"/>
            </a:endParaRPr>
          </a:p>
        </p:txBody>
      </p:sp>
      <p:sp>
        <p:nvSpPr>
          <p:cNvPr id="384" name="Google Shape;384;p29"/>
          <p:cNvSpPr txBox="1"/>
          <p:nvPr/>
        </p:nvSpPr>
        <p:spPr>
          <a:xfrm>
            <a:off x="3296775" y="4195250"/>
            <a:ext cx="260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2"/>
                </a:solidFill>
                <a:latin typeface="Josefin Sans"/>
                <a:ea typeface="Josefin Sans"/>
                <a:cs typeface="Josefin Sans"/>
                <a:sym typeface="Josefin Sans"/>
              </a:rPr>
              <a:t>Umbral demasiado alto (0.85): ninguna región pasa el corte</a:t>
            </a:r>
            <a:endParaRPr sz="1200">
              <a:solidFill>
                <a:schemeClr val="dk2"/>
              </a:solidFill>
              <a:latin typeface="Josefin Sans"/>
              <a:ea typeface="Josefin Sans"/>
              <a:cs typeface="Josefin Sans"/>
              <a:sym typeface="Josefin Sans"/>
            </a:endParaRPr>
          </a:p>
        </p:txBody>
      </p:sp>
      <p:sp>
        <p:nvSpPr>
          <p:cNvPr id="385" name="Google Shape;385;p29"/>
          <p:cNvSpPr txBox="1"/>
          <p:nvPr/>
        </p:nvSpPr>
        <p:spPr>
          <a:xfrm>
            <a:off x="6039975" y="4195250"/>
            <a:ext cx="260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2"/>
                </a:solidFill>
                <a:latin typeface="Josefin Sans"/>
                <a:ea typeface="Josefin Sans"/>
                <a:cs typeface="Josefin Sans"/>
                <a:sym typeface="Josefin Sans"/>
              </a:rPr>
              <a:t>Umbral equilibrado (0.4): pasan las mínimas regiones necesarias</a:t>
            </a:r>
            <a:endParaRPr sz="1200">
              <a:solidFill>
                <a:schemeClr val="dk2"/>
              </a:solidFill>
              <a:latin typeface="Josefin Sans"/>
              <a:ea typeface="Josefin Sans"/>
              <a:cs typeface="Josefin Sans"/>
              <a:sym typeface="Josefin Sans"/>
            </a:endParaRPr>
          </a:p>
        </p:txBody>
      </p:sp>
      <p:sp>
        <p:nvSpPr>
          <p:cNvPr id="386" name="Google Shape;38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87" name="Google Shape;38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88" name="Google Shape;38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89" name="Google Shape;38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90" name="Google Shape;390;p29"/>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29"/>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29"/>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9"/>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394" name="Google Shape;394;p29"/>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29"/>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396" name="Google Shape;396;p29"/>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397" name="Google Shape;397;p29"/>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9"/>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9"/>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9"/>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401" name="Google Shape;401;p29"/>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402" name="Google Shape;402;p29"/>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403" name="Google Shape;403;p29"/>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a:t>
            </a:r>
            <a:r>
              <a:rPr lang="es">
                <a:latin typeface="Josefin Sans"/>
                <a:ea typeface="Josefin Sans"/>
                <a:cs typeface="Josefin Sans"/>
                <a:sym typeface="Josefin Sans"/>
              </a:rPr>
              <a:t>: seleccionar la caja adecuada</a:t>
            </a:r>
            <a:endParaRPr>
              <a:latin typeface="Josefin Sans"/>
              <a:ea typeface="Josefin Sans"/>
              <a:cs typeface="Josefin Sans"/>
              <a:sym typeface="Josefin Sans"/>
            </a:endParaRPr>
          </a:p>
        </p:txBody>
      </p:sp>
      <p:sp>
        <p:nvSpPr>
          <p:cNvPr id="409" name="Google Shape;409;p30"/>
          <p:cNvSpPr txBox="1"/>
          <p:nvPr>
            <p:ph idx="1" type="body"/>
          </p:nvPr>
        </p:nvSpPr>
        <p:spPr>
          <a:xfrm>
            <a:off x="311700" y="1017725"/>
            <a:ext cx="8520600" cy="17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Josefin Sans"/>
                <a:ea typeface="Josefin Sans"/>
                <a:cs typeface="Josefin Sans"/>
                <a:sym typeface="Josefin Sans"/>
              </a:rPr>
              <a:t>De entre las regiones etiquetadas, ¿cuál contiene al mosquito?</a:t>
            </a:r>
            <a:endParaRPr>
              <a:latin typeface="Josefin Sans"/>
              <a:ea typeface="Josefin Sans"/>
              <a:cs typeface="Josefin Sans"/>
              <a:sym typeface="Josefin Sans"/>
            </a:endParaRPr>
          </a:p>
          <a:p>
            <a:pPr indent="0" lvl="0" marL="0" rtl="0" algn="l">
              <a:spcBef>
                <a:spcPts val="1200"/>
              </a:spcBef>
              <a:spcAft>
                <a:spcPts val="0"/>
              </a:spcAft>
              <a:buNone/>
            </a:pPr>
            <a:r>
              <a:rPr lang="es">
                <a:latin typeface="Josefin Sans"/>
                <a:ea typeface="Josefin Sans"/>
                <a:cs typeface="Josefin Sans"/>
                <a:sym typeface="Josefin Sans"/>
              </a:rPr>
              <a:t>Heurística:</a:t>
            </a:r>
            <a:endParaRPr>
              <a:latin typeface="Josefin Sans"/>
              <a:ea typeface="Josefin Sans"/>
              <a:cs typeface="Josefin Sans"/>
              <a:sym typeface="Josefin Sans"/>
            </a:endParaRPr>
          </a:p>
          <a:p>
            <a:pPr indent="-342900" lvl="0" marL="457200" rtl="0" algn="l">
              <a:spcBef>
                <a:spcPts val="1200"/>
              </a:spcBef>
              <a:spcAft>
                <a:spcPts val="0"/>
              </a:spcAft>
              <a:buSzPts val="1800"/>
              <a:buFont typeface="Josefin Sans"/>
              <a:buAutoNum type="arabicPeriod"/>
            </a:pPr>
            <a:r>
              <a:rPr lang="es">
                <a:latin typeface="Josefin Sans"/>
                <a:ea typeface="Josefin Sans"/>
                <a:cs typeface="Josefin Sans"/>
                <a:sym typeface="Josefin Sans"/>
              </a:rPr>
              <a:t>Si alguna caja se etiqueta como “pájaro”, quédate con esa.</a:t>
            </a:r>
            <a:endParaRPr>
              <a:latin typeface="Josefin Sans"/>
              <a:ea typeface="Josefin Sans"/>
              <a:cs typeface="Josefin Sans"/>
              <a:sym typeface="Josefin Sans"/>
            </a:endParaRPr>
          </a:p>
          <a:p>
            <a:pPr indent="-342900" lvl="0" marL="457200" rtl="0" algn="l">
              <a:spcBef>
                <a:spcPts val="0"/>
              </a:spcBef>
              <a:spcAft>
                <a:spcPts val="0"/>
              </a:spcAft>
              <a:buSzPts val="1800"/>
              <a:buFont typeface="Josefin Sans"/>
              <a:buAutoNum type="arabicPeriod"/>
            </a:pPr>
            <a:r>
              <a:rPr lang="es">
                <a:latin typeface="Josefin Sans"/>
                <a:ea typeface="Josefin Sans"/>
                <a:cs typeface="Josefin Sans"/>
                <a:sym typeface="Josefin Sans"/>
              </a:rPr>
              <a:t>Si no, quédate aquella con mayor confianza</a:t>
            </a:r>
            <a:endParaRPr>
              <a:latin typeface="Josefin Sans"/>
              <a:ea typeface="Josefin Sans"/>
              <a:cs typeface="Josefin Sans"/>
              <a:sym typeface="Josefin Sans"/>
            </a:endParaRPr>
          </a:p>
        </p:txBody>
      </p:sp>
      <p:pic>
        <p:nvPicPr>
          <p:cNvPr id="410" name="Google Shape;410;p30"/>
          <p:cNvPicPr preferRelativeResize="0"/>
          <p:nvPr/>
        </p:nvPicPr>
        <p:blipFill rotWithShape="1">
          <a:blip r:embed="rId3">
            <a:alphaModFix/>
          </a:blip>
          <a:srcRect b="0" l="0" r="0" t="6985"/>
          <a:stretch/>
        </p:blipFill>
        <p:spPr>
          <a:xfrm>
            <a:off x="576850" y="2773925"/>
            <a:ext cx="7434724" cy="1872550"/>
          </a:xfrm>
          <a:prstGeom prst="rect">
            <a:avLst/>
          </a:prstGeom>
          <a:noFill/>
          <a:ln>
            <a:noFill/>
          </a:ln>
        </p:spPr>
      </p:pic>
      <p:sp>
        <p:nvSpPr>
          <p:cNvPr id="411" name="Google Shape;411;p30"/>
          <p:cNvSpPr/>
          <p:nvPr/>
        </p:nvSpPr>
        <p:spPr>
          <a:xfrm>
            <a:off x="2193775" y="2686775"/>
            <a:ext cx="336900" cy="271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0"/>
          <p:cNvSpPr txBox="1"/>
          <p:nvPr/>
        </p:nvSpPr>
        <p:spPr>
          <a:xfrm>
            <a:off x="3424375" y="2957975"/>
            <a:ext cx="213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6AA84F"/>
                </a:solidFill>
                <a:latin typeface="Josefin Sans"/>
                <a:ea typeface="Josefin Sans"/>
                <a:cs typeface="Josefin Sans"/>
                <a:sym typeface="Josefin Sans"/>
              </a:rPr>
              <a:t>La clase “pájaro” es la que más se detecta</a:t>
            </a:r>
            <a:endParaRPr b="1">
              <a:solidFill>
                <a:srgbClr val="6AA84F"/>
              </a:solidFill>
              <a:latin typeface="Josefin Sans"/>
              <a:ea typeface="Josefin Sans"/>
              <a:cs typeface="Josefin Sans"/>
              <a:sym typeface="Josefin Sans"/>
            </a:endParaRPr>
          </a:p>
        </p:txBody>
      </p:sp>
      <p:cxnSp>
        <p:nvCxnSpPr>
          <p:cNvPr id="413" name="Google Shape;413;p30"/>
          <p:cNvCxnSpPr>
            <a:stCxn id="412" idx="1"/>
            <a:endCxn id="411" idx="6"/>
          </p:cNvCxnSpPr>
          <p:nvPr/>
        </p:nvCxnSpPr>
        <p:spPr>
          <a:xfrm rot="10800000">
            <a:off x="2530675" y="2822375"/>
            <a:ext cx="893700" cy="443400"/>
          </a:xfrm>
          <a:prstGeom prst="straightConnector1">
            <a:avLst/>
          </a:prstGeom>
          <a:noFill/>
          <a:ln cap="flat" cmpd="sng" w="19050">
            <a:solidFill>
              <a:srgbClr val="9900FF"/>
            </a:solidFill>
            <a:prstDash val="solid"/>
            <a:round/>
            <a:headEnd len="med" w="med" type="none"/>
            <a:tailEnd len="med" w="med" type="triangle"/>
          </a:ln>
        </p:spPr>
      </p:cxnSp>
      <p:sp>
        <p:nvSpPr>
          <p:cNvPr id="414" name="Google Shape;41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5" name="Google Shape;4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6" name="Google Shape;41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7" name="Google Shape;41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8" name="Google Shape;418;p30"/>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0"/>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0"/>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30"/>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422" name="Google Shape;422;p30"/>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0"/>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424" name="Google Shape;424;p30"/>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425" name="Google Shape;425;p30"/>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0"/>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0"/>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0"/>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429" name="Google Shape;429;p30"/>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430" name="Google Shape;430;p30"/>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431" name="Google Shape;431;p30"/>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DETECCIÓN</a:t>
            </a:r>
            <a:r>
              <a:rPr lang="es">
                <a:latin typeface="Josefin Sans"/>
                <a:ea typeface="Josefin Sans"/>
                <a:cs typeface="Josefin Sans"/>
                <a:sym typeface="Josefin Sans"/>
              </a:rPr>
              <a:t>: estadísticas</a:t>
            </a:r>
            <a:endParaRPr>
              <a:latin typeface="Josefin Sans"/>
              <a:ea typeface="Josefin Sans"/>
              <a:cs typeface="Josefin Sans"/>
              <a:sym typeface="Josefin Sans"/>
            </a:endParaRPr>
          </a:p>
        </p:txBody>
      </p:sp>
      <p:sp>
        <p:nvSpPr>
          <p:cNvPr id="437" name="Google Shape;437;p31"/>
          <p:cNvSpPr txBox="1"/>
          <p:nvPr/>
        </p:nvSpPr>
        <p:spPr>
          <a:xfrm>
            <a:off x="311700" y="1017725"/>
            <a:ext cx="7855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¿Ha ido bien la detección?</a:t>
            </a:r>
            <a:endParaRPr sz="1800">
              <a:solidFill>
                <a:schemeClr val="dk2"/>
              </a:solidFill>
              <a:latin typeface="Josefin Sans"/>
              <a:ea typeface="Josefin Sans"/>
              <a:cs typeface="Josefin Sans"/>
              <a:sym typeface="Josefin Sans"/>
            </a:endParaRPr>
          </a:p>
          <a:p>
            <a:pPr indent="-342900" lvl="0" marL="457200" rtl="0" algn="l">
              <a:spcBef>
                <a:spcPts val="0"/>
              </a:spcBef>
              <a:spcAft>
                <a:spcPts val="0"/>
              </a:spcAft>
              <a:buClr>
                <a:schemeClr val="dk2"/>
              </a:buClr>
              <a:buSzPts val="1800"/>
              <a:buFont typeface="Josefin Sans"/>
              <a:buChar char="➢"/>
            </a:pPr>
            <a:r>
              <a:rPr lang="es" sz="1800">
                <a:solidFill>
                  <a:schemeClr val="dk2"/>
                </a:solidFill>
                <a:latin typeface="Josefin Sans"/>
                <a:ea typeface="Josefin Sans"/>
                <a:cs typeface="Josefin Sans"/>
                <a:sym typeface="Josefin Sans"/>
              </a:rPr>
              <a:t>~75% bien</a:t>
            </a:r>
            <a:endParaRPr sz="1800">
              <a:solidFill>
                <a:schemeClr val="dk2"/>
              </a:solidFill>
              <a:latin typeface="Josefin Sans"/>
              <a:ea typeface="Josefin Sans"/>
              <a:cs typeface="Josefin Sans"/>
              <a:sym typeface="Josefin Sans"/>
            </a:endParaRPr>
          </a:p>
          <a:p>
            <a:pPr indent="-342900" lvl="0" marL="457200" rtl="0" algn="l">
              <a:spcBef>
                <a:spcPts val="0"/>
              </a:spcBef>
              <a:spcAft>
                <a:spcPts val="0"/>
              </a:spcAft>
              <a:buClr>
                <a:schemeClr val="dk2"/>
              </a:buClr>
              <a:buSzPts val="1800"/>
              <a:buFont typeface="Josefin Sans"/>
              <a:buChar char="➢"/>
            </a:pPr>
            <a:r>
              <a:rPr lang="es" sz="1800">
                <a:solidFill>
                  <a:schemeClr val="dk2"/>
                </a:solidFill>
                <a:latin typeface="Josefin Sans"/>
                <a:ea typeface="Josefin Sans"/>
                <a:cs typeface="Josefin Sans"/>
                <a:sym typeface="Josefin Sans"/>
              </a:rPr>
              <a:t>~25% foto difícil o simplemente recorte malo</a:t>
            </a:r>
            <a:endParaRPr sz="1800">
              <a:solidFill>
                <a:schemeClr val="dk2"/>
              </a:solidFill>
              <a:latin typeface="Josefin Sans"/>
              <a:ea typeface="Josefin Sans"/>
              <a:cs typeface="Josefin Sans"/>
              <a:sym typeface="Josefin Sans"/>
            </a:endParaRPr>
          </a:p>
          <a:p>
            <a:pPr indent="-342900" lvl="0" marL="457200" rtl="0" algn="l">
              <a:spcBef>
                <a:spcPts val="0"/>
              </a:spcBef>
              <a:spcAft>
                <a:spcPts val="0"/>
              </a:spcAft>
              <a:buClr>
                <a:schemeClr val="dk2"/>
              </a:buClr>
              <a:buSzPts val="1800"/>
              <a:buFont typeface="Josefin Sans"/>
              <a:buChar char="➢"/>
            </a:pPr>
            <a:r>
              <a:rPr lang="es" sz="1800">
                <a:solidFill>
                  <a:schemeClr val="dk2"/>
                </a:solidFill>
                <a:latin typeface="Josefin Sans"/>
                <a:ea typeface="Josefin Sans"/>
                <a:cs typeface="Josefin Sans"/>
                <a:sym typeface="Josefin Sans"/>
              </a:rPr>
              <a:t>Las fotos en las que ninguna región pasa el corte son descartadas </a:t>
            </a:r>
            <a:endParaRPr sz="1800">
              <a:solidFill>
                <a:schemeClr val="dk2"/>
              </a:solidFill>
              <a:latin typeface="Josefin Sans"/>
              <a:ea typeface="Josefin Sans"/>
              <a:cs typeface="Josefin Sans"/>
              <a:sym typeface="Josefin Sans"/>
            </a:endParaRPr>
          </a:p>
        </p:txBody>
      </p:sp>
      <p:pic>
        <p:nvPicPr>
          <p:cNvPr id="438" name="Google Shape;438;p31"/>
          <p:cNvPicPr preferRelativeResize="0"/>
          <p:nvPr/>
        </p:nvPicPr>
        <p:blipFill rotWithShape="1">
          <a:blip r:embed="rId3">
            <a:alphaModFix/>
          </a:blip>
          <a:srcRect b="2699" l="0" r="0" t="-2700"/>
          <a:stretch/>
        </p:blipFill>
        <p:spPr>
          <a:xfrm>
            <a:off x="221324" y="2410400"/>
            <a:ext cx="1599402" cy="2132552"/>
          </a:xfrm>
          <a:prstGeom prst="rect">
            <a:avLst/>
          </a:prstGeom>
          <a:noFill/>
          <a:ln>
            <a:noFill/>
          </a:ln>
        </p:spPr>
      </p:pic>
      <p:pic>
        <p:nvPicPr>
          <p:cNvPr id="439" name="Google Shape;439;p31"/>
          <p:cNvPicPr preferRelativeResize="0"/>
          <p:nvPr/>
        </p:nvPicPr>
        <p:blipFill>
          <a:blip r:embed="rId4">
            <a:alphaModFix/>
          </a:blip>
          <a:stretch>
            <a:fillRect/>
          </a:stretch>
        </p:blipFill>
        <p:spPr>
          <a:xfrm>
            <a:off x="2178525" y="2883263"/>
            <a:ext cx="1543525" cy="1186825"/>
          </a:xfrm>
          <a:prstGeom prst="rect">
            <a:avLst/>
          </a:prstGeom>
          <a:noFill/>
          <a:ln>
            <a:noFill/>
          </a:ln>
        </p:spPr>
      </p:pic>
      <p:cxnSp>
        <p:nvCxnSpPr>
          <p:cNvPr id="440" name="Google Shape;440;p31"/>
          <p:cNvCxnSpPr>
            <a:stCxn id="438" idx="3"/>
            <a:endCxn id="439" idx="1"/>
          </p:cNvCxnSpPr>
          <p:nvPr/>
        </p:nvCxnSpPr>
        <p:spPr>
          <a:xfrm>
            <a:off x="1820726" y="3476676"/>
            <a:ext cx="357900" cy="0"/>
          </a:xfrm>
          <a:prstGeom prst="straightConnector1">
            <a:avLst/>
          </a:prstGeom>
          <a:noFill/>
          <a:ln cap="flat" cmpd="sng" w="9525">
            <a:solidFill>
              <a:schemeClr val="dk2"/>
            </a:solidFill>
            <a:prstDash val="solid"/>
            <a:round/>
            <a:headEnd len="med" w="med" type="none"/>
            <a:tailEnd len="med" w="med" type="triangle"/>
          </a:ln>
        </p:spPr>
      </p:cxnSp>
      <p:sp>
        <p:nvSpPr>
          <p:cNvPr id="441" name="Google Shape;441;p31"/>
          <p:cNvSpPr txBox="1"/>
          <p:nvPr/>
        </p:nvSpPr>
        <p:spPr>
          <a:xfrm>
            <a:off x="2099925" y="4128100"/>
            <a:ext cx="1700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solidFill>
                  <a:schemeClr val="dk2"/>
                </a:solidFill>
              </a:rPr>
              <a:t>A veces sale mal</a:t>
            </a:r>
            <a:endParaRPr sz="1500">
              <a:solidFill>
                <a:schemeClr val="dk2"/>
              </a:solidFill>
            </a:endParaRPr>
          </a:p>
        </p:txBody>
      </p:sp>
      <p:sp>
        <p:nvSpPr>
          <p:cNvPr id="442" name="Google Shape;44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3" name="Google Shape;44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4" name="Google Shape;44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5" name="Google Shape;4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6" name="Google Shape;446;p31"/>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31"/>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31"/>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31"/>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450" name="Google Shape;450;p31"/>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31"/>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452" name="Google Shape;452;p31"/>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453" name="Google Shape;453;p31"/>
          <p:cNvSpPr/>
          <p:nvPr/>
        </p:nvSpPr>
        <p:spPr>
          <a:xfrm>
            <a:off x="5567913"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31"/>
          <p:cNvSpPr/>
          <p:nvPr/>
        </p:nvSpPr>
        <p:spPr>
          <a:xfrm>
            <a:off x="6332988"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1"/>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31"/>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457" name="Google Shape;457;p31"/>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458" name="Google Shape;458;p31"/>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pic>
        <p:nvPicPr>
          <p:cNvPr id="459" name="Google Shape;459;p31"/>
          <p:cNvPicPr preferRelativeResize="0"/>
          <p:nvPr/>
        </p:nvPicPr>
        <p:blipFill>
          <a:blip r:embed="rId5">
            <a:alphaModFix/>
          </a:blip>
          <a:stretch>
            <a:fillRect/>
          </a:stretch>
        </p:blipFill>
        <p:spPr>
          <a:xfrm>
            <a:off x="4069888" y="2409763"/>
            <a:ext cx="2845100" cy="2133825"/>
          </a:xfrm>
          <a:prstGeom prst="rect">
            <a:avLst/>
          </a:prstGeom>
          <a:noFill/>
          <a:ln>
            <a:noFill/>
          </a:ln>
        </p:spPr>
      </p:pic>
      <p:pic>
        <p:nvPicPr>
          <p:cNvPr id="460" name="Google Shape;460;p31"/>
          <p:cNvPicPr preferRelativeResize="0"/>
          <p:nvPr/>
        </p:nvPicPr>
        <p:blipFill>
          <a:blip r:embed="rId6">
            <a:alphaModFix/>
          </a:blip>
          <a:stretch>
            <a:fillRect/>
          </a:stretch>
        </p:blipFill>
        <p:spPr>
          <a:xfrm>
            <a:off x="7371898" y="2410400"/>
            <a:ext cx="1460400" cy="1617752"/>
          </a:xfrm>
          <a:prstGeom prst="rect">
            <a:avLst/>
          </a:prstGeom>
          <a:noFill/>
          <a:ln>
            <a:noFill/>
          </a:ln>
        </p:spPr>
      </p:pic>
      <p:sp>
        <p:nvSpPr>
          <p:cNvPr id="461" name="Google Shape;461;p31"/>
          <p:cNvSpPr txBox="1"/>
          <p:nvPr/>
        </p:nvSpPr>
        <p:spPr>
          <a:xfrm>
            <a:off x="7227150" y="4083950"/>
            <a:ext cx="1749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solidFill>
                  <a:schemeClr val="dk2"/>
                </a:solidFill>
              </a:rPr>
              <a:t>Otras veces, muy bien</a:t>
            </a:r>
            <a:endParaRPr sz="1500">
              <a:solidFill>
                <a:schemeClr val="dk2"/>
              </a:solidFill>
            </a:endParaRPr>
          </a:p>
        </p:txBody>
      </p:sp>
      <p:cxnSp>
        <p:nvCxnSpPr>
          <p:cNvPr id="462" name="Google Shape;462;p31"/>
          <p:cNvCxnSpPr>
            <a:stCxn id="459" idx="3"/>
            <a:endCxn id="460" idx="1"/>
          </p:cNvCxnSpPr>
          <p:nvPr/>
        </p:nvCxnSpPr>
        <p:spPr>
          <a:xfrm flipH="1" rot="10800000">
            <a:off x="6914988" y="3219275"/>
            <a:ext cx="456900" cy="257400"/>
          </a:xfrm>
          <a:prstGeom prst="straightConnector1">
            <a:avLst/>
          </a:prstGeom>
          <a:noFill/>
          <a:ln cap="flat" cmpd="sng" w="9525">
            <a:solidFill>
              <a:schemeClr val="dk2"/>
            </a:solidFill>
            <a:prstDash val="solid"/>
            <a:round/>
            <a:headEnd len="med" w="med" type="none"/>
            <a:tailEnd len="med" w="med" type="triangle"/>
          </a:ln>
        </p:spPr>
      </p:cxnSp>
      <p:sp>
        <p:nvSpPr>
          <p:cNvPr id="463" name="Google Shape;463;p31"/>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69" name="Google Shape;69;p14"/>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Introducción</a:t>
            </a:r>
            <a:endParaRPr b="1">
              <a:latin typeface="Josefin Sans"/>
              <a:ea typeface="Josefin Sans"/>
              <a:cs typeface="Josefin Sans"/>
              <a:sym typeface="Josefin Sans"/>
            </a:endParaRPr>
          </a:p>
        </p:txBody>
      </p:sp>
      <p:sp>
        <p:nvSpPr>
          <p:cNvPr id="71" name="Google Shape;71;p14"/>
          <p:cNvSpPr txBox="1"/>
          <p:nvPr>
            <p:ph idx="1" type="body"/>
          </p:nvPr>
        </p:nvSpPr>
        <p:spPr>
          <a:xfrm>
            <a:off x="311700" y="1152475"/>
            <a:ext cx="8520600" cy="1570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1700">
                <a:latin typeface="Josefin Sans"/>
                <a:ea typeface="Josefin Sans"/>
                <a:cs typeface="Josefin Sans"/>
                <a:sym typeface="Josefin Sans"/>
              </a:rPr>
              <a:t>Los mosquitos causan la mayor cantidad de muertes al año.</a:t>
            </a:r>
            <a:endParaRPr sz="1700">
              <a:latin typeface="Josefin Sans"/>
              <a:ea typeface="Josefin Sans"/>
              <a:cs typeface="Josefin Sans"/>
              <a:sym typeface="Josefin Sans"/>
            </a:endParaRPr>
          </a:p>
          <a:p>
            <a:pPr indent="0" lvl="0" marL="0" rtl="0" algn="l">
              <a:spcBef>
                <a:spcPts val="1200"/>
              </a:spcBef>
              <a:spcAft>
                <a:spcPts val="0"/>
              </a:spcAft>
              <a:buNone/>
            </a:pPr>
            <a:r>
              <a:rPr lang="es" sz="1700">
                <a:latin typeface="Josefin Sans"/>
                <a:ea typeface="Josefin Sans"/>
                <a:cs typeface="Josefin Sans"/>
                <a:sym typeface="Josefin Sans"/>
              </a:rPr>
              <a:t>→ Importancia sanitaria elevada por la </a:t>
            </a:r>
            <a:r>
              <a:rPr b="1" lang="es" sz="1700">
                <a:latin typeface="Josefin Sans"/>
                <a:ea typeface="Josefin Sans"/>
                <a:cs typeface="Josefin Sans"/>
                <a:sym typeface="Josefin Sans"/>
              </a:rPr>
              <a:t>OMS. </a:t>
            </a:r>
            <a:endParaRPr sz="1700">
              <a:latin typeface="Josefin Sans"/>
              <a:ea typeface="Josefin Sans"/>
              <a:cs typeface="Josefin Sans"/>
              <a:sym typeface="Josefin Sans"/>
            </a:endParaRPr>
          </a:p>
          <a:p>
            <a:pPr indent="0" lvl="0" marL="0" rtl="0" algn="l">
              <a:spcBef>
                <a:spcPts val="1200"/>
              </a:spcBef>
              <a:spcAft>
                <a:spcPts val="0"/>
              </a:spcAft>
              <a:buNone/>
            </a:pPr>
            <a:r>
              <a:rPr lang="es" sz="1700">
                <a:latin typeface="Josefin Sans"/>
                <a:ea typeface="Josefin Sans"/>
                <a:cs typeface="Josefin Sans"/>
                <a:sym typeface="Josefin Sans"/>
              </a:rPr>
              <a:t>→ Necesitamos controlar y prevenir las plagas.</a:t>
            </a:r>
            <a:endParaRPr sz="1700">
              <a:latin typeface="Josefin Sans"/>
              <a:ea typeface="Josefin Sans"/>
              <a:cs typeface="Josefin Sans"/>
              <a:sym typeface="Josefin Sans"/>
            </a:endParaRPr>
          </a:p>
          <a:p>
            <a:pPr indent="0" lvl="0" marL="0" rtl="0" algn="l">
              <a:spcBef>
                <a:spcPts val="1200"/>
              </a:spcBef>
              <a:spcAft>
                <a:spcPts val="1200"/>
              </a:spcAft>
              <a:buNone/>
            </a:pPr>
            <a:r>
              <a:t/>
            </a:r>
            <a:endParaRPr sz="1700">
              <a:latin typeface="Josefin Sans"/>
              <a:ea typeface="Josefin Sans"/>
              <a:cs typeface="Josefin Sans"/>
              <a:sym typeface="Josefin Sans"/>
            </a:endParaRPr>
          </a:p>
        </p:txBody>
      </p:sp>
      <p:sp>
        <p:nvSpPr>
          <p:cNvPr id="72" name="Google Shape;72;p14"/>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3" name="Google Shape;73;p14"/>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75" name="Google Shape;75;p14"/>
          <p:cNvSpPr txBox="1"/>
          <p:nvPr/>
        </p:nvSpPr>
        <p:spPr>
          <a:xfrm>
            <a:off x="0" y="4401350"/>
            <a:ext cx="56754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s" sz="1300">
                <a:solidFill>
                  <a:schemeClr val="dk2"/>
                </a:solidFill>
                <a:latin typeface="Josefin Sans"/>
                <a:ea typeface="Josefin Sans"/>
                <a:cs typeface="Josefin Sans"/>
                <a:sym typeface="Josefin Sans"/>
              </a:rPr>
              <a:t>https://www.who.int/es/news-room/fact-sheets/detail/vector-borne-diseases</a:t>
            </a:r>
            <a:endParaRPr sz="1000"/>
          </a:p>
        </p:txBody>
      </p:sp>
      <p:sp>
        <p:nvSpPr>
          <p:cNvPr id="76" name="Google Shape;76;p14"/>
          <p:cNvSpPr txBox="1"/>
          <p:nvPr/>
        </p:nvSpPr>
        <p:spPr>
          <a:xfrm>
            <a:off x="1931550" y="3016400"/>
            <a:ext cx="528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2"/>
                </a:solidFill>
                <a:latin typeface="Josefin Sans"/>
                <a:ea typeface="Josefin Sans"/>
                <a:cs typeface="Josefin Sans"/>
                <a:sym typeface="Josefin Sans"/>
              </a:rPr>
              <a:t>Proponemos varios modelos de clasificación de mosquitos a partir de imágenes.</a:t>
            </a:r>
            <a:endParaRPr b="1" sz="1800">
              <a:solidFill>
                <a:schemeClr val="dk2"/>
              </a:solidFill>
              <a:latin typeface="Josefin Sans"/>
              <a:ea typeface="Josefin Sans"/>
              <a:cs typeface="Josefin Sans"/>
              <a:sym typeface="Josefin Sans"/>
            </a:endParaRPr>
          </a:p>
        </p:txBody>
      </p:sp>
      <p:pic>
        <p:nvPicPr>
          <p:cNvPr id="77" name="Google Shape;77;p14"/>
          <p:cNvPicPr preferRelativeResize="0"/>
          <p:nvPr/>
        </p:nvPicPr>
        <p:blipFill>
          <a:blip r:embed="rId3">
            <a:alphaModFix/>
          </a:blip>
          <a:stretch>
            <a:fillRect/>
          </a:stretch>
        </p:blipFill>
        <p:spPr>
          <a:xfrm>
            <a:off x="6320443" y="1341325"/>
            <a:ext cx="2467232" cy="1381650"/>
          </a:xfrm>
          <a:prstGeom prst="rect">
            <a:avLst/>
          </a:prstGeom>
          <a:noFill/>
          <a:ln>
            <a:noFill/>
          </a:ln>
        </p:spPr>
      </p:pic>
      <p:sp>
        <p:nvSpPr>
          <p:cNvPr id="78" name="Google Shape;78;p14"/>
          <p:cNvSpPr/>
          <p:nvPr/>
        </p:nvSpPr>
        <p:spPr>
          <a:xfrm>
            <a:off x="6247725" y="1258825"/>
            <a:ext cx="2666400" cy="1570500"/>
          </a:xfrm>
          <a:prstGeom prst="frame">
            <a:avLst>
              <a:gd fmla="val 12837"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9" name="Google Shape;46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0" name="Google Shape;47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1" name="Google Shape;4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2" name="Google Shape;47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3" name="Google Shape;473;p32"/>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32"/>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32"/>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32"/>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477" name="Google Shape;477;p32"/>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32"/>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479" name="Google Shape;479;p32"/>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480" name="Google Shape;480;p32"/>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32"/>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32"/>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32"/>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484" name="Google Shape;484;p32"/>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485" name="Google Shape;485;p32"/>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486" name="Google Shape;486;p32"/>
          <p:cNvSpPr txBox="1"/>
          <p:nvPr>
            <p:ph type="title"/>
          </p:nvPr>
        </p:nvSpPr>
        <p:spPr>
          <a:xfrm>
            <a:off x="311725" y="1851125"/>
            <a:ext cx="8520600" cy="85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4520">
                <a:latin typeface="Josefin Sans"/>
                <a:ea typeface="Josefin Sans"/>
                <a:cs typeface="Josefin Sans"/>
                <a:sym typeface="Josefin Sans"/>
              </a:rPr>
              <a:t>BAG OF VISUAL WORDS</a:t>
            </a:r>
            <a:endParaRPr b="1" sz="4520">
              <a:latin typeface="Josefin Sans"/>
              <a:ea typeface="Josefin Sans"/>
              <a:cs typeface="Josefin Sans"/>
              <a:sym typeface="Josefi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p:nvPr/>
        </p:nvSpPr>
        <p:spPr>
          <a:xfrm>
            <a:off x="6047925" y="3675650"/>
            <a:ext cx="2000400" cy="861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33"/>
          <p:cNvSpPr/>
          <p:nvPr/>
        </p:nvSpPr>
        <p:spPr>
          <a:xfrm>
            <a:off x="6047100" y="468800"/>
            <a:ext cx="2000400" cy="861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33"/>
          <p:cNvSpPr/>
          <p:nvPr/>
        </p:nvSpPr>
        <p:spPr>
          <a:xfrm>
            <a:off x="6315825" y="1646975"/>
            <a:ext cx="1464600" cy="17115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33"/>
          <p:cNvSpPr/>
          <p:nvPr/>
        </p:nvSpPr>
        <p:spPr>
          <a:xfrm>
            <a:off x="648650" y="1678325"/>
            <a:ext cx="2867100" cy="16383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5" name="Google Shape;495;p33"/>
          <p:cNvPicPr preferRelativeResize="0"/>
          <p:nvPr/>
        </p:nvPicPr>
        <p:blipFill>
          <a:blip r:embed="rId3">
            <a:alphaModFix/>
          </a:blip>
          <a:stretch>
            <a:fillRect/>
          </a:stretch>
        </p:blipFill>
        <p:spPr>
          <a:xfrm>
            <a:off x="674894" y="1706900"/>
            <a:ext cx="2814626" cy="1581143"/>
          </a:xfrm>
          <a:prstGeom prst="rect">
            <a:avLst/>
          </a:prstGeom>
          <a:noFill/>
          <a:ln>
            <a:noFill/>
          </a:ln>
        </p:spPr>
      </p:pic>
      <p:pic>
        <p:nvPicPr>
          <p:cNvPr id="496" name="Google Shape;496;p33"/>
          <p:cNvPicPr preferRelativeResize="0"/>
          <p:nvPr/>
        </p:nvPicPr>
        <p:blipFill rotWithShape="1">
          <a:blip r:embed="rId3">
            <a:alphaModFix/>
          </a:blip>
          <a:srcRect b="73075" l="25894" r="46587" t="6594"/>
          <a:stretch/>
        </p:blipFill>
        <p:spPr>
          <a:xfrm>
            <a:off x="6072916" y="499750"/>
            <a:ext cx="1945701" cy="807550"/>
          </a:xfrm>
          <a:prstGeom prst="rect">
            <a:avLst/>
          </a:prstGeom>
          <a:noFill/>
          <a:ln>
            <a:noFill/>
          </a:ln>
        </p:spPr>
      </p:pic>
      <p:pic>
        <p:nvPicPr>
          <p:cNvPr id="497" name="Google Shape;497;p33"/>
          <p:cNvPicPr preferRelativeResize="0"/>
          <p:nvPr/>
        </p:nvPicPr>
        <p:blipFill rotWithShape="1">
          <a:blip r:embed="rId3">
            <a:alphaModFix/>
          </a:blip>
          <a:srcRect b="34677" l="55331" r="22269" t="18862"/>
          <a:stretch/>
        </p:blipFill>
        <p:spPr>
          <a:xfrm>
            <a:off x="6341527" y="1677775"/>
            <a:ext cx="1408489" cy="1641212"/>
          </a:xfrm>
          <a:prstGeom prst="rect">
            <a:avLst/>
          </a:prstGeom>
          <a:noFill/>
          <a:ln>
            <a:noFill/>
          </a:ln>
        </p:spPr>
      </p:pic>
      <p:pic>
        <p:nvPicPr>
          <p:cNvPr id="498" name="Google Shape;498;p33"/>
          <p:cNvPicPr preferRelativeResize="0"/>
          <p:nvPr/>
        </p:nvPicPr>
        <p:blipFill rotWithShape="1">
          <a:blip r:embed="rId3">
            <a:alphaModFix/>
          </a:blip>
          <a:srcRect b="47488" l="32293" r="40188" t="32181"/>
          <a:stretch/>
        </p:blipFill>
        <p:spPr>
          <a:xfrm>
            <a:off x="6072900" y="3698150"/>
            <a:ext cx="1945754" cy="807550"/>
          </a:xfrm>
          <a:prstGeom prst="rect">
            <a:avLst/>
          </a:prstGeom>
          <a:noFill/>
          <a:ln>
            <a:noFill/>
          </a:ln>
        </p:spPr>
      </p:pic>
      <p:sp>
        <p:nvSpPr>
          <p:cNvPr id="499" name="Google Shape;49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0" name="Google Shape;50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1" name="Google Shape;50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2" name="Google Shape;50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3" name="Google Shape;50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4" name="Google Shape;50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5" name="Google Shape;505;p33"/>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33"/>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33"/>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33"/>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509" name="Google Shape;509;p33"/>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33"/>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511" name="Google Shape;511;p33"/>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512" name="Google Shape;512;p33"/>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33"/>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33"/>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33"/>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516" name="Google Shape;516;p33"/>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517" name="Google Shape;517;p33"/>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518" name="Google Shape;518;p33"/>
          <p:cNvSpPr txBox="1"/>
          <p:nvPr/>
        </p:nvSpPr>
        <p:spPr>
          <a:xfrm>
            <a:off x="3482700" y="2151725"/>
            <a:ext cx="996900" cy="648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es">
                <a:solidFill>
                  <a:schemeClr val="dk2"/>
                </a:solidFill>
                <a:latin typeface="Josefin Sans"/>
                <a:ea typeface="Josefin Sans"/>
                <a:cs typeface="Josefin Sans"/>
                <a:sym typeface="Josefin Sans"/>
              </a:rPr>
              <a:t>Patrones distintivos</a:t>
            </a:r>
            <a:endParaRPr>
              <a:solidFill>
                <a:schemeClr val="dk2"/>
              </a:solidFill>
              <a:latin typeface="Josefin Sans"/>
              <a:ea typeface="Josefin Sans"/>
              <a:cs typeface="Josefin Sans"/>
              <a:sym typeface="Josefin Sans"/>
            </a:endParaRPr>
          </a:p>
        </p:txBody>
      </p:sp>
      <p:cxnSp>
        <p:nvCxnSpPr>
          <p:cNvPr id="519" name="Google Shape;519;p33"/>
          <p:cNvCxnSpPr>
            <a:stCxn id="518" idx="3"/>
            <a:endCxn id="498" idx="1"/>
          </p:cNvCxnSpPr>
          <p:nvPr/>
        </p:nvCxnSpPr>
        <p:spPr>
          <a:xfrm>
            <a:off x="4479600" y="2475725"/>
            <a:ext cx="1593300" cy="16263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33"/>
          <p:cNvCxnSpPr>
            <a:stCxn id="518" idx="3"/>
            <a:endCxn id="493" idx="1"/>
          </p:cNvCxnSpPr>
          <p:nvPr/>
        </p:nvCxnSpPr>
        <p:spPr>
          <a:xfrm>
            <a:off x="4479600" y="2475725"/>
            <a:ext cx="1836300" cy="27000"/>
          </a:xfrm>
          <a:prstGeom prst="straightConnector1">
            <a:avLst/>
          </a:prstGeom>
          <a:noFill/>
          <a:ln cap="flat" cmpd="sng" w="9525">
            <a:solidFill>
              <a:schemeClr val="dk2"/>
            </a:solidFill>
            <a:prstDash val="solid"/>
            <a:round/>
            <a:headEnd len="med" w="med" type="none"/>
            <a:tailEnd len="med" w="med" type="triangle"/>
          </a:ln>
        </p:spPr>
      </p:cxnSp>
      <p:cxnSp>
        <p:nvCxnSpPr>
          <p:cNvPr id="521" name="Google Shape;521;p33"/>
          <p:cNvCxnSpPr>
            <a:stCxn id="518" idx="3"/>
            <a:endCxn id="496" idx="1"/>
          </p:cNvCxnSpPr>
          <p:nvPr/>
        </p:nvCxnSpPr>
        <p:spPr>
          <a:xfrm flipH="1" rot="10800000">
            <a:off x="4479600" y="903425"/>
            <a:ext cx="1593300" cy="1572300"/>
          </a:xfrm>
          <a:prstGeom prst="straightConnector1">
            <a:avLst/>
          </a:prstGeom>
          <a:noFill/>
          <a:ln cap="flat" cmpd="sng" w="9525">
            <a:solidFill>
              <a:schemeClr val="dk2"/>
            </a:solidFill>
            <a:prstDash val="solid"/>
            <a:round/>
            <a:headEnd len="med" w="med" type="none"/>
            <a:tailEnd len="med" w="med" type="triangle"/>
          </a:ln>
        </p:spPr>
      </p:cxnSp>
      <p:sp>
        <p:nvSpPr>
          <p:cNvPr id="522" name="Google Shape;522;p33"/>
          <p:cNvSpPr txBox="1"/>
          <p:nvPr>
            <p:ph idx="1" type="body"/>
          </p:nvPr>
        </p:nvSpPr>
        <p:spPr>
          <a:xfrm>
            <a:off x="296600" y="258725"/>
            <a:ext cx="35331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s">
                <a:solidFill>
                  <a:schemeClr val="dk1"/>
                </a:solidFill>
                <a:latin typeface="Josefin Sans"/>
                <a:ea typeface="Josefin Sans"/>
                <a:cs typeface="Josefin Sans"/>
                <a:sym typeface="Josefin Sans"/>
              </a:rPr>
              <a:t>¿</a:t>
            </a:r>
            <a:r>
              <a:rPr b="1" lang="es">
                <a:solidFill>
                  <a:schemeClr val="dk1"/>
                </a:solidFill>
                <a:latin typeface="Josefin Sans"/>
                <a:ea typeface="Josefin Sans"/>
                <a:cs typeface="Josefin Sans"/>
                <a:sym typeface="Josefin Sans"/>
              </a:rPr>
              <a:t>Por qué</a:t>
            </a:r>
            <a:r>
              <a:rPr lang="es">
                <a:solidFill>
                  <a:schemeClr val="dk1"/>
                </a:solidFill>
                <a:latin typeface="Josefin Sans"/>
                <a:ea typeface="Josefin Sans"/>
                <a:cs typeface="Josefin Sans"/>
                <a:sym typeface="Josefin Sans"/>
              </a:rPr>
              <a:t> Bag of Visual Words?</a:t>
            </a:r>
            <a:endParaRPr b="1">
              <a:solidFill>
                <a:schemeClr val="dk1"/>
              </a:solidFill>
              <a:latin typeface="Josefin Sans"/>
              <a:ea typeface="Josefin Sans"/>
              <a:cs typeface="Josefin Sans"/>
              <a:sym typeface="Josefin Sans"/>
            </a:endParaRPr>
          </a:p>
        </p:txBody>
      </p:sp>
      <p:sp>
        <p:nvSpPr>
          <p:cNvPr id="523" name="Google Shape;523;p33"/>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4"/>
          <p:cNvSpPr txBox="1"/>
          <p:nvPr/>
        </p:nvSpPr>
        <p:spPr>
          <a:xfrm>
            <a:off x="891575" y="1115275"/>
            <a:ext cx="1927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chemeClr val="dk2"/>
                </a:solidFill>
                <a:latin typeface="Josefin Sans"/>
                <a:ea typeface="Josefin Sans"/>
                <a:cs typeface="Josefin Sans"/>
                <a:sym typeface="Josefin Sans"/>
              </a:rPr>
              <a:t>SIFT</a:t>
            </a:r>
            <a:endParaRPr sz="2300">
              <a:solidFill>
                <a:schemeClr val="dk2"/>
              </a:solidFill>
              <a:latin typeface="Josefin Sans"/>
              <a:ea typeface="Josefin Sans"/>
              <a:cs typeface="Josefin Sans"/>
              <a:sym typeface="Josefin Sans"/>
            </a:endParaRPr>
          </a:p>
        </p:txBody>
      </p:sp>
      <p:sp>
        <p:nvSpPr>
          <p:cNvPr id="529" name="Google Shape;529;p34"/>
          <p:cNvSpPr txBox="1"/>
          <p:nvPr/>
        </p:nvSpPr>
        <p:spPr>
          <a:xfrm>
            <a:off x="7254400" y="2419625"/>
            <a:ext cx="15216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30" name="Google Shape;530;p34"/>
          <p:cNvSpPr txBox="1"/>
          <p:nvPr/>
        </p:nvSpPr>
        <p:spPr>
          <a:xfrm>
            <a:off x="7229650" y="3854575"/>
            <a:ext cx="4578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31" name="Google Shape;5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2" name="Google Shape;53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3" name="Google Shape;5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4" name="Google Shape;53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5" name="Google Shape;5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6" name="Google Shape;53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7" name="Google Shape;537;p34"/>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34"/>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34"/>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34"/>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541" name="Google Shape;541;p34"/>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34"/>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543" name="Google Shape;543;p34"/>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544" name="Google Shape;544;p34"/>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34"/>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34"/>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34"/>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548" name="Google Shape;548;p34"/>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549" name="Google Shape;549;p34"/>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550" name="Google Shape;550;p34"/>
          <p:cNvSpPr txBox="1"/>
          <p:nvPr>
            <p:ph idx="1" type="body"/>
          </p:nvPr>
        </p:nvSpPr>
        <p:spPr>
          <a:xfrm>
            <a:off x="296608" y="258725"/>
            <a:ext cx="1026600" cy="506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
                <a:solidFill>
                  <a:schemeClr val="dk1"/>
                </a:solidFill>
                <a:latin typeface="Josefin Sans"/>
                <a:ea typeface="Josefin Sans"/>
                <a:cs typeface="Josefin Sans"/>
                <a:sym typeface="Josefin Sans"/>
              </a:rPr>
              <a:t>¿Cómo?</a:t>
            </a:r>
            <a:endParaRPr b="1">
              <a:solidFill>
                <a:schemeClr val="dk1"/>
              </a:solidFill>
              <a:latin typeface="Josefin Sans"/>
              <a:ea typeface="Josefin Sans"/>
              <a:cs typeface="Josefin Sans"/>
              <a:sym typeface="Josefin Sans"/>
            </a:endParaRPr>
          </a:p>
        </p:txBody>
      </p:sp>
      <p:sp>
        <p:nvSpPr>
          <p:cNvPr id="551" name="Google Shape;551;p34"/>
          <p:cNvSpPr txBox="1"/>
          <p:nvPr/>
        </p:nvSpPr>
        <p:spPr>
          <a:xfrm>
            <a:off x="891575" y="1489225"/>
            <a:ext cx="2809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Josefin Sans"/>
                <a:ea typeface="Josefin Sans"/>
                <a:cs typeface="Josefin Sans"/>
                <a:sym typeface="Josefin Sans"/>
              </a:rPr>
              <a:t>Extracción de características y su representación</a:t>
            </a:r>
            <a:endParaRPr>
              <a:solidFill>
                <a:schemeClr val="dk2"/>
              </a:solidFill>
              <a:latin typeface="Josefin Sans"/>
              <a:ea typeface="Josefin Sans"/>
              <a:cs typeface="Josefin Sans"/>
              <a:sym typeface="Josefin Sans"/>
            </a:endParaRPr>
          </a:p>
        </p:txBody>
      </p:sp>
      <p:pic>
        <p:nvPicPr>
          <p:cNvPr id="552" name="Google Shape;552;p34"/>
          <p:cNvPicPr preferRelativeResize="0"/>
          <p:nvPr/>
        </p:nvPicPr>
        <p:blipFill rotWithShape="1">
          <a:blip r:embed="rId3">
            <a:alphaModFix/>
          </a:blip>
          <a:srcRect b="6875" l="9470" r="4433" t="6961"/>
          <a:stretch/>
        </p:blipFill>
        <p:spPr>
          <a:xfrm>
            <a:off x="4495425" y="765425"/>
            <a:ext cx="4423051" cy="3307849"/>
          </a:xfrm>
          <a:prstGeom prst="rect">
            <a:avLst/>
          </a:prstGeom>
          <a:noFill/>
          <a:ln>
            <a:noFill/>
          </a:ln>
        </p:spPr>
      </p:pic>
      <p:sp>
        <p:nvSpPr>
          <p:cNvPr id="553" name="Google Shape;553;p34"/>
          <p:cNvSpPr/>
          <p:nvPr/>
        </p:nvSpPr>
        <p:spPr>
          <a:xfrm>
            <a:off x="4306250" y="2345125"/>
            <a:ext cx="4714800" cy="2095500"/>
          </a:xfrm>
          <a:prstGeom prst="rect">
            <a:avLst/>
          </a:prstGeom>
          <a:solidFill>
            <a:srgbClr val="FFFFFF">
              <a:alpha val="85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34"/>
          <p:cNvSpPr txBox="1"/>
          <p:nvPr/>
        </p:nvSpPr>
        <p:spPr>
          <a:xfrm>
            <a:off x="7491425" y="997750"/>
            <a:ext cx="14604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Josefin Sans"/>
                <a:ea typeface="Josefin Sans"/>
                <a:cs typeface="Josefin Sans"/>
                <a:sym typeface="Josefin Sans"/>
              </a:rPr>
              <a:t>keypoints y descriptores</a:t>
            </a:r>
            <a:endParaRPr sz="900">
              <a:solidFill>
                <a:schemeClr val="dk2"/>
              </a:solidFill>
              <a:latin typeface="Josefin Sans"/>
              <a:ea typeface="Josefin Sans"/>
              <a:cs typeface="Josefin Sans"/>
              <a:sym typeface="Josefin Sans"/>
            </a:endParaRPr>
          </a:p>
        </p:txBody>
      </p:sp>
      <p:sp>
        <p:nvSpPr>
          <p:cNvPr id="555" name="Google Shape;555;p34"/>
          <p:cNvSpPr txBox="1"/>
          <p:nvPr/>
        </p:nvSpPr>
        <p:spPr>
          <a:xfrm>
            <a:off x="896300" y="2640375"/>
            <a:ext cx="18411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chemeClr val="dk2"/>
                </a:solidFill>
                <a:latin typeface="Josefin Sans"/>
                <a:ea typeface="Josefin Sans"/>
                <a:cs typeface="Josefin Sans"/>
                <a:sym typeface="Josefin Sans"/>
              </a:rPr>
              <a:t>K-Means</a:t>
            </a:r>
            <a:endParaRPr sz="2300">
              <a:solidFill>
                <a:schemeClr val="dk2"/>
              </a:solidFill>
              <a:latin typeface="Josefin Sans"/>
              <a:ea typeface="Josefin Sans"/>
              <a:cs typeface="Josefin Sans"/>
              <a:sym typeface="Josefin Sans"/>
            </a:endParaRPr>
          </a:p>
        </p:txBody>
      </p:sp>
      <p:sp>
        <p:nvSpPr>
          <p:cNvPr id="556" name="Google Shape;556;p34"/>
          <p:cNvSpPr txBox="1"/>
          <p:nvPr/>
        </p:nvSpPr>
        <p:spPr>
          <a:xfrm>
            <a:off x="896300" y="3005400"/>
            <a:ext cx="3352800" cy="13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Josefin Sans"/>
                <a:ea typeface="Josefin Sans"/>
                <a:cs typeface="Josefin Sans"/>
                <a:sym typeface="Josefin Sans"/>
              </a:rPr>
              <a:t>Agrupar en clústeres</a:t>
            </a:r>
            <a:endParaRPr>
              <a:solidFill>
                <a:schemeClr val="dk2"/>
              </a:solidFill>
              <a:latin typeface="Josefin Sans"/>
              <a:ea typeface="Josefin Sans"/>
              <a:cs typeface="Josefin Sans"/>
              <a:sym typeface="Josefin Sans"/>
            </a:endParaRPr>
          </a:p>
          <a:p>
            <a:pPr indent="0" lvl="0" marL="0" rtl="0" algn="l">
              <a:spcBef>
                <a:spcPts val="0"/>
              </a:spcBef>
              <a:spcAft>
                <a:spcPts val="0"/>
              </a:spcAft>
              <a:buNone/>
            </a:pPr>
            <a:r>
              <a:rPr lang="es">
                <a:solidFill>
                  <a:schemeClr val="dk2"/>
                </a:solidFill>
                <a:latin typeface="Josefin Sans"/>
                <a:ea typeface="Josefin Sans"/>
                <a:cs typeface="Josefin Sans"/>
                <a:sym typeface="Josefin Sans"/>
              </a:rPr>
              <a:t>Generar vocabulario de palabras visuales</a:t>
            </a:r>
            <a:endParaRPr>
              <a:solidFill>
                <a:schemeClr val="dk2"/>
              </a:solidFill>
              <a:latin typeface="Josefin Sans"/>
              <a:ea typeface="Josefin Sans"/>
              <a:cs typeface="Josefin Sans"/>
              <a:sym typeface="Josefin Sans"/>
            </a:endParaRPr>
          </a:p>
        </p:txBody>
      </p:sp>
      <p:sp>
        <p:nvSpPr>
          <p:cNvPr id="557" name="Google Shape;557;p34"/>
          <p:cNvSpPr/>
          <p:nvPr/>
        </p:nvSpPr>
        <p:spPr>
          <a:xfrm>
            <a:off x="734375" y="2619600"/>
            <a:ext cx="3124200" cy="1394100"/>
          </a:xfrm>
          <a:prstGeom prst="rect">
            <a:avLst/>
          </a:prstGeom>
          <a:solidFill>
            <a:srgbClr val="FFFFFF">
              <a:alpha val="85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34"/>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5" name="Google Shape;56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6" name="Google Shape;56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7" name="Google Shape;5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8" name="Google Shape;56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9" name="Google Shape;569;p35"/>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35"/>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35"/>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35"/>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573" name="Google Shape;573;p35"/>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35"/>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575" name="Google Shape;575;p35"/>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576" name="Google Shape;576;p35"/>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35"/>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35"/>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35"/>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580" name="Google Shape;580;p35"/>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581" name="Google Shape;581;p35"/>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pic>
        <p:nvPicPr>
          <p:cNvPr id="582" name="Google Shape;582;p35"/>
          <p:cNvPicPr preferRelativeResize="0"/>
          <p:nvPr/>
        </p:nvPicPr>
        <p:blipFill rotWithShape="1">
          <a:blip r:embed="rId3">
            <a:alphaModFix/>
          </a:blip>
          <a:srcRect b="6875" l="9470" r="4433" t="6961"/>
          <a:stretch/>
        </p:blipFill>
        <p:spPr>
          <a:xfrm>
            <a:off x="4495425" y="765425"/>
            <a:ext cx="4423051" cy="3307849"/>
          </a:xfrm>
          <a:prstGeom prst="rect">
            <a:avLst/>
          </a:prstGeom>
          <a:noFill/>
          <a:ln>
            <a:noFill/>
          </a:ln>
        </p:spPr>
      </p:pic>
      <p:sp>
        <p:nvSpPr>
          <p:cNvPr id="583" name="Google Shape;583;p35"/>
          <p:cNvSpPr/>
          <p:nvPr/>
        </p:nvSpPr>
        <p:spPr>
          <a:xfrm>
            <a:off x="4306350" y="173425"/>
            <a:ext cx="4714800" cy="2095500"/>
          </a:xfrm>
          <a:prstGeom prst="rect">
            <a:avLst/>
          </a:prstGeom>
          <a:solidFill>
            <a:srgbClr val="FFFFFF">
              <a:alpha val="85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35"/>
          <p:cNvSpPr txBox="1"/>
          <p:nvPr/>
        </p:nvSpPr>
        <p:spPr>
          <a:xfrm>
            <a:off x="7809050" y="2895100"/>
            <a:ext cx="969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Josefin Sans"/>
                <a:ea typeface="Josefin Sans"/>
                <a:cs typeface="Josefin Sans"/>
                <a:sym typeface="Josefin Sans"/>
              </a:rPr>
              <a:t>vocabulario</a:t>
            </a:r>
            <a:endParaRPr sz="900">
              <a:solidFill>
                <a:schemeClr val="dk2"/>
              </a:solidFill>
              <a:latin typeface="Josefin Sans"/>
              <a:ea typeface="Josefin Sans"/>
              <a:cs typeface="Josefin Sans"/>
              <a:sym typeface="Josefin Sans"/>
            </a:endParaRPr>
          </a:p>
        </p:txBody>
      </p:sp>
      <p:sp>
        <p:nvSpPr>
          <p:cNvPr id="585" name="Google Shape;585;p35"/>
          <p:cNvSpPr txBox="1"/>
          <p:nvPr/>
        </p:nvSpPr>
        <p:spPr>
          <a:xfrm>
            <a:off x="891575" y="1115275"/>
            <a:ext cx="1927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chemeClr val="dk2"/>
                </a:solidFill>
                <a:latin typeface="Josefin Sans"/>
                <a:ea typeface="Josefin Sans"/>
                <a:cs typeface="Josefin Sans"/>
                <a:sym typeface="Josefin Sans"/>
              </a:rPr>
              <a:t>SIFT</a:t>
            </a:r>
            <a:endParaRPr sz="2300">
              <a:solidFill>
                <a:schemeClr val="dk2"/>
              </a:solidFill>
              <a:latin typeface="Josefin Sans"/>
              <a:ea typeface="Josefin Sans"/>
              <a:cs typeface="Josefin Sans"/>
              <a:sym typeface="Josefin Sans"/>
            </a:endParaRPr>
          </a:p>
        </p:txBody>
      </p:sp>
      <p:sp>
        <p:nvSpPr>
          <p:cNvPr id="586" name="Google Shape;586;p35"/>
          <p:cNvSpPr txBox="1"/>
          <p:nvPr/>
        </p:nvSpPr>
        <p:spPr>
          <a:xfrm>
            <a:off x="891575" y="1489225"/>
            <a:ext cx="2809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Josefin Sans"/>
                <a:ea typeface="Josefin Sans"/>
                <a:cs typeface="Josefin Sans"/>
                <a:sym typeface="Josefin Sans"/>
              </a:rPr>
              <a:t>Extracción de características y su representación</a:t>
            </a:r>
            <a:endParaRPr>
              <a:solidFill>
                <a:schemeClr val="dk2"/>
              </a:solidFill>
              <a:latin typeface="Josefin Sans"/>
              <a:ea typeface="Josefin Sans"/>
              <a:cs typeface="Josefin Sans"/>
              <a:sym typeface="Josefin Sans"/>
            </a:endParaRPr>
          </a:p>
        </p:txBody>
      </p:sp>
      <p:sp>
        <p:nvSpPr>
          <p:cNvPr id="587" name="Google Shape;587;p35"/>
          <p:cNvSpPr txBox="1"/>
          <p:nvPr/>
        </p:nvSpPr>
        <p:spPr>
          <a:xfrm>
            <a:off x="896300" y="2640375"/>
            <a:ext cx="18411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chemeClr val="dk2"/>
                </a:solidFill>
                <a:latin typeface="Josefin Sans"/>
                <a:ea typeface="Josefin Sans"/>
                <a:cs typeface="Josefin Sans"/>
                <a:sym typeface="Josefin Sans"/>
              </a:rPr>
              <a:t>K-Means</a:t>
            </a:r>
            <a:endParaRPr sz="2300">
              <a:solidFill>
                <a:schemeClr val="dk2"/>
              </a:solidFill>
              <a:latin typeface="Josefin Sans"/>
              <a:ea typeface="Josefin Sans"/>
              <a:cs typeface="Josefin Sans"/>
              <a:sym typeface="Josefin Sans"/>
            </a:endParaRPr>
          </a:p>
        </p:txBody>
      </p:sp>
      <p:sp>
        <p:nvSpPr>
          <p:cNvPr id="588" name="Google Shape;588;p35"/>
          <p:cNvSpPr txBox="1"/>
          <p:nvPr/>
        </p:nvSpPr>
        <p:spPr>
          <a:xfrm>
            <a:off x="896300" y="3005400"/>
            <a:ext cx="3352800" cy="13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
              <a:solidFill>
                <a:schemeClr val="dk2"/>
              </a:solidFill>
              <a:latin typeface="Josefin Sans"/>
              <a:ea typeface="Josefin Sans"/>
              <a:cs typeface="Josefin Sans"/>
              <a:sym typeface="Josefin Sans"/>
            </a:endParaRPr>
          </a:p>
          <a:p>
            <a:pPr indent="0" lvl="0" marL="0" rtl="0" algn="l">
              <a:spcBef>
                <a:spcPts val="0"/>
              </a:spcBef>
              <a:spcAft>
                <a:spcPts val="0"/>
              </a:spcAft>
              <a:buNone/>
            </a:pPr>
            <a:r>
              <a:rPr lang="es">
                <a:solidFill>
                  <a:schemeClr val="dk2"/>
                </a:solidFill>
                <a:latin typeface="Josefin Sans"/>
                <a:ea typeface="Josefin Sans"/>
                <a:cs typeface="Josefin Sans"/>
                <a:sym typeface="Josefin Sans"/>
              </a:rPr>
              <a:t>Agrupar en clústeres</a:t>
            </a:r>
            <a:endParaRPr>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sz="700">
              <a:solidFill>
                <a:schemeClr val="dk2"/>
              </a:solidFill>
              <a:latin typeface="Josefin Sans"/>
              <a:ea typeface="Josefin Sans"/>
              <a:cs typeface="Josefin Sans"/>
              <a:sym typeface="Josefin Sans"/>
            </a:endParaRPr>
          </a:p>
          <a:p>
            <a:pPr indent="0" lvl="0" marL="0" rtl="0" algn="l">
              <a:spcBef>
                <a:spcPts val="0"/>
              </a:spcBef>
              <a:spcAft>
                <a:spcPts val="0"/>
              </a:spcAft>
              <a:buNone/>
            </a:pPr>
            <a:r>
              <a:rPr lang="es">
                <a:solidFill>
                  <a:schemeClr val="dk2"/>
                </a:solidFill>
                <a:latin typeface="Josefin Sans"/>
                <a:ea typeface="Josefin Sans"/>
                <a:cs typeface="Josefin Sans"/>
                <a:sym typeface="Josefin Sans"/>
              </a:rPr>
              <a:t>Generar vocabulario de palabras visuales</a:t>
            </a:r>
            <a:endParaRPr>
              <a:solidFill>
                <a:schemeClr val="dk2"/>
              </a:solidFill>
              <a:latin typeface="Josefin Sans"/>
              <a:ea typeface="Josefin Sans"/>
              <a:cs typeface="Josefin Sans"/>
              <a:sym typeface="Josefin Sans"/>
            </a:endParaRPr>
          </a:p>
        </p:txBody>
      </p:sp>
      <p:sp>
        <p:nvSpPr>
          <p:cNvPr id="589" name="Google Shape;589;p35"/>
          <p:cNvSpPr/>
          <p:nvPr/>
        </p:nvSpPr>
        <p:spPr>
          <a:xfrm>
            <a:off x="734375" y="997750"/>
            <a:ext cx="3124200" cy="1394100"/>
          </a:xfrm>
          <a:prstGeom prst="rect">
            <a:avLst/>
          </a:prstGeom>
          <a:solidFill>
            <a:srgbClr val="FFFFFF">
              <a:alpha val="85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35"/>
          <p:cNvSpPr txBox="1"/>
          <p:nvPr>
            <p:ph idx="1" type="body"/>
          </p:nvPr>
        </p:nvSpPr>
        <p:spPr>
          <a:xfrm>
            <a:off x="296608" y="258725"/>
            <a:ext cx="1026600" cy="506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
                <a:solidFill>
                  <a:schemeClr val="dk1"/>
                </a:solidFill>
                <a:latin typeface="Josefin Sans"/>
                <a:ea typeface="Josefin Sans"/>
                <a:cs typeface="Josefin Sans"/>
                <a:sym typeface="Josefin Sans"/>
              </a:rPr>
              <a:t>¿Cómo?</a:t>
            </a:r>
            <a:endParaRPr b="1">
              <a:solidFill>
                <a:schemeClr val="dk1"/>
              </a:solidFill>
              <a:latin typeface="Josefin Sans"/>
              <a:ea typeface="Josefin Sans"/>
              <a:cs typeface="Josefin Sans"/>
              <a:sym typeface="Josefin Sans"/>
            </a:endParaRPr>
          </a:p>
        </p:txBody>
      </p:sp>
      <p:sp>
        <p:nvSpPr>
          <p:cNvPr id="591" name="Google Shape;591;p35"/>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7" name="Google Shape;5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8" name="Google Shape;59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9" name="Google Shape;59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0" name="Google Shape;60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1" name="Google Shape;60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2" name="Google Shape;602;p36"/>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36"/>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36"/>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36"/>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606" name="Google Shape;606;p36"/>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36"/>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608" name="Google Shape;608;p36"/>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609" name="Google Shape;609;p36"/>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36"/>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36"/>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36"/>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613" name="Google Shape;613;p36"/>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614" name="Google Shape;614;p36"/>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pic>
        <p:nvPicPr>
          <p:cNvPr id="615" name="Google Shape;615;p36"/>
          <p:cNvPicPr preferRelativeResize="0"/>
          <p:nvPr/>
        </p:nvPicPr>
        <p:blipFill rotWithShape="1">
          <a:blip r:embed="rId3">
            <a:alphaModFix/>
          </a:blip>
          <a:srcRect b="5633" l="0" r="29507" t="0"/>
          <a:stretch/>
        </p:blipFill>
        <p:spPr>
          <a:xfrm>
            <a:off x="137384" y="1707600"/>
            <a:ext cx="6230625" cy="2337901"/>
          </a:xfrm>
          <a:prstGeom prst="rect">
            <a:avLst/>
          </a:prstGeom>
          <a:noFill/>
          <a:ln>
            <a:noFill/>
          </a:ln>
        </p:spPr>
      </p:pic>
      <p:pic>
        <p:nvPicPr>
          <p:cNvPr id="616" name="Google Shape;616;p36"/>
          <p:cNvPicPr preferRelativeResize="0"/>
          <p:nvPr/>
        </p:nvPicPr>
        <p:blipFill>
          <a:blip r:embed="rId4">
            <a:alphaModFix/>
          </a:blip>
          <a:stretch>
            <a:fillRect/>
          </a:stretch>
        </p:blipFill>
        <p:spPr>
          <a:xfrm>
            <a:off x="4557394" y="2457450"/>
            <a:ext cx="1460400" cy="184705"/>
          </a:xfrm>
          <a:prstGeom prst="rect">
            <a:avLst/>
          </a:prstGeom>
          <a:noFill/>
          <a:ln>
            <a:noFill/>
          </a:ln>
        </p:spPr>
      </p:pic>
      <p:sp>
        <p:nvSpPr>
          <p:cNvPr id="617" name="Google Shape;617;p36"/>
          <p:cNvSpPr txBox="1"/>
          <p:nvPr/>
        </p:nvSpPr>
        <p:spPr>
          <a:xfrm>
            <a:off x="186288" y="1278275"/>
            <a:ext cx="41148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Josefin Sans"/>
                <a:ea typeface="Josefin Sans"/>
                <a:cs typeface="Josefin Sans"/>
                <a:sym typeface="Josefin Sans"/>
              </a:rPr>
              <a:t>Imagen</a:t>
            </a:r>
            <a:endParaRPr>
              <a:solidFill>
                <a:schemeClr val="dk2"/>
              </a:solidFill>
              <a:latin typeface="Josefin Sans"/>
              <a:ea typeface="Josefin Sans"/>
              <a:cs typeface="Josefin Sans"/>
              <a:sym typeface="Josefin Sans"/>
            </a:endParaRPr>
          </a:p>
        </p:txBody>
      </p:sp>
      <p:sp>
        <p:nvSpPr>
          <p:cNvPr id="618" name="Google Shape;618;p36"/>
          <p:cNvSpPr txBox="1"/>
          <p:nvPr/>
        </p:nvSpPr>
        <p:spPr>
          <a:xfrm>
            <a:off x="2115425" y="-169525"/>
            <a:ext cx="452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19" name="Google Shape;619;p36"/>
          <p:cNvSpPr txBox="1"/>
          <p:nvPr/>
        </p:nvSpPr>
        <p:spPr>
          <a:xfrm>
            <a:off x="6301213" y="1399800"/>
            <a:ext cx="27054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Josefin Sans"/>
                <a:ea typeface="Josefin Sans"/>
                <a:cs typeface="Josefin Sans"/>
                <a:sym typeface="Josefin Sans"/>
              </a:rPr>
              <a:t>Vector de características</a:t>
            </a:r>
            <a:endParaRPr>
              <a:solidFill>
                <a:schemeClr val="dk2"/>
              </a:solidFill>
              <a:latin typeface="Josefin Sans"/>
              <a:ea typeface="Josefin Sans"/>
              <a:cs typeface="Josefin Sans"/>
              <a:sym typeface="Josefin Sans"/>
            </a:endParaRPr>
          </a:p>
        </p:txBody>
      </p:sp>
      <p:pic>
        <p:nvPicPr>
          <p:cNvPr id="620" name="Google Shape;620;p36"/>
          <p:cNvPicPr preferRelativeResize="0"/>
          <p:nvPr/>
        </p:nvPicPr>
        <p:blipFill rotWithShape="1">
          <a:blip r:embed="rId3">
            <a:alphaModFix/>
          </a:blip>
          <a:srcRect b="5628" l="70380" r="1498" t="19121"/>
          <a:stretch/>
        </p:blipFill>
        <p:spPr>
          <a:xfrm>
            <a:off x="6332988" y="1944413"/>
            <a:ext cx="2485601" cy="1864275"/>
          </a:xfrm>
          <a:prstGeom prst="rect">
            <a:avLst/>
          </a:prstGeom>
          <a:noFill/>
          <a:ln>
            <a:noFill/>
          </a:ln>
        </p:spPr>
      </p:pic>
      <p:sp>
        <p:nvSpPr>
          <p:cNvPr id="621" name="Google Shape;621;p36"/>
          <p:cNvSpPr txBox="1"/>
          <p:nvPr>
            <p:ph idx="1" type="body"/>
          </p:nvPr>
        </p:nvSpPr>
        <p:spPr>
          <a:xfrm>
            <a:off x="296608" y="258725"/>
            <a:ext cx="1026600" cy="506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
                <a:solidFill>
                  <a:schemeClr val="dk1"/>
                </a:solidFill>
                <a:latin typeface="Josefin Sans"/>
                <a:ea typeface="Josefin Sans"/>
                <a:cs typeface="Josefin Sans"/>
                <a:sym typeface="Josefin Sans"/>
              </a:rPr>
              <a:t>¿Cómo?</a:t>
            </a:r>
            <a:endParaRPr b="1">
              <a:solidFill>
                <a:schemeClr val="dk1"/>
              </a:solidFill>
              <a:latin typeface="Josefin Sans"/>
              <a:ea typeface="Josefin Sans"/>
              <a:cs typeface="Josefin Sans"/>
              <a:sym typeface="Josefin Sans"/>
            </a:endParaRPr>
          </a:p>
        </p:txBody>
      </p:sp>
      <p:sp>
        <p:nvSpPr>
          <p:cNvPr id="622" name="Google Shape;622;p36"/>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7"/>
          <p:cNvSpPr/>
          <p:nvPr/>
        </p:nvSpPr>
        <p:spPr>
          <a:xfrm>
            <a:off x="2547325" y="1737600"/>
            <a:ext cx="2498700" cy="16683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8" name="Google Shape;628;p37"/>
          <p:cNvPicPr preferRelativeResize="0"/>
          <p:nvPr/>
        </p:nvPicPr>
        <p:blipFill>
          <a:blip r:embed="rId3">
            <a:alphaModFix/>
          </a:blip>
          <a:stretch>
            <a:fillRect/>
          </a:stretch>
        </p:blipFill>
        <p:spPr>
          <a:xfrm>
            <a:off x="6387397" y="3841625"/>
            <a:ext cx="1384050" cy="777507"/>
          </a:xfrm>
          <a:prstGeom prst="rect">
            <a:avLst/>
          </a:prstGeom>
          <a:noFill/>
          <a:ln>
            <a:noFill/>
          </a:ln>
        </p:spPr>
      </p:pic>
      <p:sp>
        <p:nvSpPr>
          <p:cNvPr id="629" name="Google Shape;62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630" name="Google Shape;630;p37"/>
          <p:cNvPicPr preferRelativeResize="0"/>
          <p:nvPr/>
        </p:nvPicPr>
        <p:blipFill>
          <a:blip r:embed="rId4">
            <a:alphaModFix/>
          </a:blip>
          <a:stretch>
            <a:fillRect/>
          </a:stretch>
        </p:blipFill>
        <p:spPr>
          <a:xfrm>
            <a:off x="6387401" y="690117"/>
            <a:ext cx="1384049" cy="911234"/>
          </a:xfrm>
          <a:prstGeom prst="rect">
            <a:avLst/>
          </a:prstGeom>
          <a:noFill/>
          <a:ln>
            <a:noFill/>
          </a:ln>
        </p:spPr>
      </p:pic>
      <p:pic>
        <p:nvPicPr>
          <p:cNvPr id="631" name="Google Shape;631;p37"/>
          <p:cNvPicPr preferRelativeResize="0"/>
          <p:nvPr/>
        </p:nvPicPr>
        <p:blipFill>
          <a:blip r:embed="rId5">
            <a:alphaModFix/>
          </a:blip>
          <a:stretch>
            <a:fillRect/>
          </a:stretch>
        </p:blipFill>
        <p:spPr>
          <a:xfrm>
            <a:off x="6387400" y="1763100"/>
            <a:ext cx="1384051" cy="911225"/>
          </a:xfrm>
          <a:prstGeom prst="rect">
            <a:avLst/>
          </a:prstGeom>
          <a:noFill/>
          <a:ln>
            <a:noFill/>
          </a:ln>
        </p:spPr>
      </p:pic>
      <p:pic>
        <p:nvPicPr>
          <p:cNvPr id="632" name="Google Shape;632;p37"/>
          <p:cNvPicPr preferRelativeResize="0"/>
          <p:nvPr/>
        </p:nvPicPr>
        <p:blipFill>
          <a:blip r:embed="rId6">
            <a:alphaModFix/>
          </a:blip>
          <a:stretch>
            <a:fillRect/>
          </a:stretch>
        </p:blipFill>
        <p:spPr>
          <a:xfrm>
            <a:off x="6387400" y="2836075"/>
            <a:ext cx="1384049" cy="849798"/>
          </a:xfrm>
          <a:prstGeom prst="rect">
            <a:avLst/>
          </a:prstGeom>
          <a:noFill/>
          <a:ln>
            <a:noFill/>
          </a:ln>
        </p:spPr>
      </p:pic>
      <p:sp>
        <p:nvSpPr>
          <p:cNvPr id="633" name="Google Shape;63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4" name="Google Shape;63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5" name="Google Shape;63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6" name="Google Shape;63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7" name="Google Shape;63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8" name="Google Shape;638;p37"/>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37"/>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37"/>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37"/>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642" name="Google Shape;642;p37"/>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37"/>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644" name="Google Shape;644;p37"/>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645" name="Google Shape;645;p37"/>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p37"/>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37"/>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37"/>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649" name="Google Shape;649;p37"/>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650" name="Google Shape;650;p37"/>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651" name="Google Shape;651;p37"/>
          <p:cNvSpPr txBox="1"/>
          <p:nvPr/>
        </p:nvSpPr>
        <p:spPr>
          <a:xfrm>
            <a:off x="2639463" y="2185950"/>
            <a:ext cx="2314500" cy="7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300">
                <a:solidFill>
                  <a:schemeClr val="dk2"/>
                </a:solidFill>
                <a:latin typeface="Josefin Sans"/>
                <a:ea typeface="Josefin Sans"/>
                <a:cs typeface="Josefin Sans"/>
                <a:sym typeface="Josefin Sans"/>
              </a:rPr>
              <a:t>SVC</a:t>
            </a:r>
            <a:endParaRPr sz="2300">
              <a:solidFill>
                <a:schemeClr val="dk2"/>
              </a:solidFill>
              <a:latin typeface="Josefin Sans"/>
              <a:ea typeface="Josefin Sans"/>
              <a:cs typeface="Josefin Sans"/>
              <a:sym typeface="Josefin Sans"/>
            </a:endParaRPr>
          </a:p>
          <a:p>
            <a:pPr indent="0" lvl="0" marL="0" rtl="0" algn="ctr">
              <a:spcBef>
                <a:spcPts val="0"/>
              </a:spcBef>
              <a:spcAft>
                <a:spcPts val="0"/>
              </a:spcAft>
              <a:buNone/>
            </a:pPr>
            <a:r>
              <a:rPr lang="es">
                <a:solidFill>
                  <a:schemeClr val="dk2"/>
                </a:solidFill>
                <a:latin typeface="Josefin Sans"/>
                <a:ea typeface="Josefin Sans"/>
                <a:cs typeface="Josefin Sans"/>
                <a:sym typeface="Josefin Sans"/>
              </a:rPr>
              <a:t>(Support Vector Classifier)</a:t>
            </a:r>
            <a:endParaRPr>
              <a:solidFill>
                <a:schemeClr val="dk2"/>
              </a:solidFill>
              <a:latin typeface="Josefin Sans"/>
              <a:ea typeface="Josefin Sans"/>
              <a:cs typeface="Josefin Sans"/>
              <a:sym typeface="Josefin Sans"/>
            </a:endParaRPr>
          </a:p>
        </p:txBody>
      </p:sp>
      <p:pic>
        <p:nvPicPr>
          <p:cNvPr id="652" name="Google Shape;652;p37"/>
          <p:cNvPicPr preferRelativeResize="0"/>
          <p:nvPr/>
        </p:nvPicPr>
        <p:blipFill rotWithShape="1">
          <a:blip r:embed="rId7">
            <a:alphaModFix/>
          </a:blip>
          <a:srcRect b="2976" l="69850" r="0" t="19713"/>
          <a:stretch/>
        </p:blipFill>
        <p:spPr>
          <a:xfrm>
            <a:off x="280500" y="1737600"/>
            <a:ext cx="1516001" cy="1097100"/>
          </a:xfrm>
          <a:prstGeom prst="rect">
            <a:avLst/>
          </a:prstGeom>
          <a:noFill/>
          <a:ln>
            <a:noFill/>
          </a:ln>
        </p:spPr>
      </p:pic>
      <p:cxnSp>
        <p:nvCxnSpPr>
          <p:cNvPr id="653" name="Google Shape;653;p37"/>
          <p:cNvCxnSpPr>
            <a:endCxn id="627" idx="1"/>
          </p:cNvCxnSpPr>
          <p:nvPr/>
        </p:nvCxnSpPr>
        <p:spPr>
          <a:xfrm flipH="1" rot="10800000">
            <a:off x="1800325" y="2571750"/>
            <a:ext cx="747000" cy="54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37"/>
          <p:cNvCxnSpPr>
            <a:stCxn id="627" idx="3"/>
            <a:endCxn id="630" idx="1"/>
          </p:cNvCxnSpPr>
          <p:nvPr/>
        </p:nvCxnSpPr>
        <p:spPr>
          <a:xfrm flipH="1" rot="10800000">
            <a:off x="5046025" y="1145850"/>
            <a:ext cx="1341300" cy="14259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37"/>
          <p:cNvCxnSpPr>
            <a:stCxn id="627" idx="3"/>
            <a:endCxn id="631" idx="1"/>
          </p:cNvCxnSpPr>
          <p:nvPr/>
        </p:nvCxnSpPr>
        <p:spPr>
          <a:xfrm flipH="1" rot="10800000">
            <a:off x="5046025" y="2218650"/>
            <a:ext cx="1341300" cy="3531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37"/>
          <p:cNvCxnSpPr>
            <a:stCxn id="627" idx="3"/>
            <a:endCxn id="632" idx="1"/>
          </p:cNvCxnSpPr>
          <p:nvPr/>
        </p:nvCxnSpPr>
        <p:spPr>
          <a:xfrm>
            <a:off x="5046025" y="2571750"/>
            <a:ext cx="1341300" cy="6891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37"/>
          <p:cNvCxnSpPr>
            <a:stCxn id="627" idx="3"/>
            <a:endCxn id="628" idx="1"/>
          </p:cNvCxnSpPr>
          <p:nvPr/>
        </p:nvCxnSpPr>
        <p:spPr>
          <a:xfrm>
            <a:off x="5046025" y="2571750"/>
            <a:ext cx="1341300" cy="1658700"/>
          </a:xfrm>
          <a:prstGeom prst="straightConnector1">
            <a:avLst/>
          </a:prstGeom>
          <a:noFill/>
          <a:ln cap="flat" cmpd="sng" w="9525">
            <a:solidFill>
              <a:schemeClr val="dk2"/>
            </a:solidFill>
            <a:prstDash val="solid"/>
            <a:round/>
            <a:headEnd len="med" w="med" type="none"/>
            <a:tailEnd len="med" w="med" type="triangle"/>
          </a:ln>
        </p:spPr>
      </p:cxnSp>
      <p:pic>
        <p:nvPicPr>
          <p:cNvPr id="658" name="Google Shape;658;p37"/>
          <p:cNvPicPr preferRelativeResize="0"/>
          <p:nvPr/>
        </p:nvPicPr>
        <p:blipFill>
          <a:blip r:embed="rId8">
            <a:alphaModFix/>
          </a:blip>
          <a:stretch>
            <a:fillRect/>
          </a:stretch>
        </p:blipFill>
        <p:spPr>
          <a:xfrm>
            <a:off x="7845972" y="741309"/>
            <a:ext cx="1026600" cy="808891"/>
          </a:xfrm>
          <a:prstGeom prst="rect">
            <a:avLst/>
          </a:prstGeom>
          <a:noFill/>
          <a:ln>
            <a:noFill/>
          </a:ln>
        </p:spPr>
      </p:pic>
      <p:pic>
        <p:nvPicPr>
          <p:cNvPr id="659" name="Google Shape;659;p37"/>
          <p:cNvPicPr preferRelativeResize="0"/>
          <p:nvPr/>
        </p:nvPicPr>
        <p:blipFill>
          <a:blip r:embed="rId9">
            <a:alphaModFix/>
          </a:blip>
          <a:stretch>
            <a:fillRect/>
          </a:stretch>
        </p:blipFill>
        <p:spPr>
          <a:xfrm>
            <a:off x="7884762" y="1802362"/>
            <a:ext cx="1026600" cy="832699"/>
          </a:xfrm>
          <a:prstGeom prst="rect">
            <a:avLst/>
          </a:prstGeom>
          <a:noFill/>
          <a:ln>
            <a:noFill/>
          </a:ln>
        </p:spPr>
      </p:pic>
      <p:pic>
        <p:nvPicPr>
          <p:cNvPr id="660" name="Google Shape;660;p37"/>
          <p:cNvPicPr preferRelativeResize="0"/>
          <p:nvPr/>
        </p:nvPicPr>
        <p:blipFill>
          <a:blip r:embed="rId10">
            <a:alphaModFix/>
          </a:blip>
          <a:stretch>
            <a:fillRect/>
          </a:stretch>
        </p:blipFill>
        <p:spPr>
          <a:xfrm>
            <a:off x="7884754" y="2859375"/>
            <a:ext cx="1026600" cy="803180"/>
          </a:xfrm>
          <a:prstGeom prst="rect">
            <a:avLst/>
          </a:prstGeom>
          <a:noFill/>
          <a:ln>
            <a:noFill/>
          </a:ln>
        </p:spPr>
      </p:pic>
      <p:pic>
        <p:nvPicPr>
          <p:cNvPr id="661" name="Google Shape;661;p37"/>
          <p:cNvPicPr preferRelativeResize="0"/>
          <p:nvPr/>
        </p:nvPicPr>
        <p:blipFill>
          <a:blip r:embed="rId11">
            <a:alphaModFix/>
          </a:blip>
          <a:stretch>
            <a:fillRect/>
          </a:stretch>
        </p:blipFill>
        <p:spPr>
          <a:xfrm>
            <a:off x="7884750" y="3846825"/>
            <a:ext cx="1026625" cy="777500"/>
          </a:xfrm>
          <a:prstGeom prst="rect">
            <a:avLst/>
          </a:prstGeom>
          <a:noFill/>
          <a:ln>
            <a:noFill/>
          </a:ln>
        </p:spPr>
      </p:pic>
      <p:sp>
        <p:nvSpPr>
          <p:cNvPr id="662" name="Google Shape;662;p37"/>
          <p:cNvSpPr txBox="1"/>
          <p:nvPr/>
        </p:nvSpPr>
        <p:spPr>
          <a:xfrm rot="5400000">
            <a:off x="645750" y="2830350"/>
            <a:ext cx="8922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chemeClr val="dk2"/>
                </a:solidFill>
              </a:rPr>
              <a:t>. . .</a:t>
            </a:r>
            <a:endParaRPr sz="3000">
              <a:solidFill>
                <a:schemeClr val="dk2"/>
              </a:solidFill>
            </a:endParaRPr>
          </a:p>
        </p:txBody>
      </p:sp>
      <p:sp>
        <p:nvSpPr>
          <p:cNvPr id="663" name="Google Shape;663;p37"/>
          <p:cNvSpPr txBox="1"/>
          <p:nvPr>
            <p:ph idx="1" type="body"/>
          </p:nvPr>
        </p:nvSpPr>
        <p:spPr>
          <a:xfrm>
            <a:off x="296608" y="258725"/>
            <a:ext cx="1026600" cy="506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
                <a:solidFill>
                  <a:schemeClr val="dk1"/>
                </a:solidFill>
                <a:latin typeface="Josefin Sans"/>
                <a:ea typeface="Josefin Sans"/>
                <a:cs typeface="Josefin Sans"/>
                <a:sym typeface="Josefin Sans"/>
              </a:rPr>
              <a:t>¿Cómo?</a:t>
            </a:r>
            <a:endParaRPr b="1">
              <a:solidFill>
                <a:schemeClr val="dk1"/>
              </a:solidFill>
              <a:latin typeface="Josefin Sans"/>
              <a:ea typeface="Josefin Sans"/>
              <a:cs typeface="Josefin Sans"/>
              <a:sym typeface="Josefin Sans"/>
            </a:endParaRPr>
          </a:p>
        </p:txBody>
      </p:sp>
      <p:sp>
        <p:nvSpPr>
          <p:cNvPr id="664" name="Google Shape;664;p37"/>
          <p:cNvSpPr txBox="1"/>
          <p:nvPr>
            <p:ph idx="12" type="sldNum"/>
          </p:nvPr>
        </p:nvSpPr>
        <p:spPr>
          <a:xfrm>
            <a:off x="26083" y="441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8"/>
          <p:cNvSpPr/>
          <p:nvPr/>
        </p:nvSpPr>
        <p:spPr>
          <a:xfrm>
            <a:off x="205225" y="694850"/>
            <a:ext cx="8733600" cy="19413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38"/>
          <p:cNvSpPr/>
          <p:nvPr/>
        </p:nvSpPr>
        <p:spPr>
          <a:xfrm>
            <a:off x="205200" y="2682500"/>
            <a:ext cx="8733600" cy="20205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38"/>
          <p:cNvSpPr txBox="1"/>
          <p:nvPr>
            <p:ph idx="1" type="body"/>
          </p:nvPr>
        </p:nvSpPr>
        <p:spPr>
          <a:xfrm>
            <a:off x="513975" y="1204850"/>
            <a:ext cx="2229000" cy="92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400">
                <a:latin typeface="Josefin Sans"/>
                <a:ea typeface="Josefin Sans"/>
                <a:cs typeface="Josefin Sans"/>
                <a:sym typeface="Josefin Sans"/>
              </a:rPr>
              <a:t>Variaciones de </a:t>
            </a:r>
            <a:r>
              <a:rPr lang="es" sz="1400">
                <a:latin typeface="Josefin Sans"/>
                <a:ea typeface="Josefin Sans"/>
                <a:cs typeface="Josefin Sans"/>
                <a:sym typeface="Josefin Sans"/>
              </a:rPr>
              <a:t>hiper parámetros SVC con resultados similares</a:t>
            </a:r>
            <a:endParaRPr sz="1400">
              <a:latin typeface="Josefin Sans"/>
              <a:ea typeface="Josefin Sans"/>
              <a:cs typeface="Josefin Sans"/>
              <a:sym typeface="Josefin Sans"/>
            </a:endParaRPr>
          </a:p>
        </p:txBody>
      </p:sp>
      <p:pic>
        <p:nvPicPr>
          <p:cNvPr id="672" name="Google Shape;672;p38"/>
          <p:cNvPicPr preferRelativeResize="0"/>
          <p:nvPr/>
        </p:nvPicPr>
        <p:blipFill rotWithShape="1">
          <a:blip r:embed="rId3">
            <a:alphaModFix/>
          </a:blip>
          <a:srcRect b="0" l="960" r="0" t="0"/>
          <a:stretch/>
        </p:blipFill>
        <p:spPr>
          <a:xfrm>
            <a:off x="6060686" y="860828"/>
            <a:ext cx="2609275" cy="1609610"/>
          </a:xfrm>
          <a:prstGeom prst="rect">
            <a:avLst/>
          </a:prstGeom>
          <a:noFill/>
          <a:ln>
            <a:noFill/>
          </a:ln>
        </p:spPr>
      </p:pic>
      <p:pic>
        <p:nvPicPr>
          <p:cNvPr id="673" name="Google Shape;673;p38"/>
          <p:cNvPicPr preferRelativeResize="0"/>
          <p:nvPr/>
        </p:nvPicPr>
        <p:blipFill>
          <a:blip r:embed="rId4">
            <a:alphaModFix/>
          </a:blip>
          <a:stretch>
            <a:fillRect/>
          </a:stretch>
        </p:blipFill>
        <p:spPr>
          <a:xfrm>
            <a:off x="3128700" y="927450"/>
            <a:ext cx="2434200" cy="1476375"/>
          </a:xfrm>
          <a:prstGeom prst="rect">
            <a:avLst/>
          </a:prstGeom>
          <a:noFill/>
          <a:ln>
            <a:noFill/>
          </a:ln>
        </p:spPr>
      </p:pic>
      <p:sp>
        <p:nvSpPr>
          <p:cNvPr id="674" name="Google Shape;674;p38"/>
          <p:cNvSpPr txBox="1"/>
          <p:nvPr/>
        </p:nvSpPr>
        <p:spPr>
          <a:xfrm>
            <a:off x="559675" y="3169775"/>
            <a:ext cx="2858100" cy="10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Sin recorte vs con recorte </a:t>
            </a:r>
            <a:endParaRPr sz="1800">
              <a:solidFill>
                <a:schemeClr val="dk2"/>
              </a:solidFill>
              <a:latin typeface="Josefin Sans"/>
              <a:ea typeface="Josefin Sans"/>
              <a:cs typeface="Josefin Sans"/>
              <a:sym typeface="Josefin Sans"/>
            </a:endParaRPr>
          </a:p>
          <a:p>
            <a:pPr indent="0" lvl="0" marL="0" rtl="0" algn="l">
              <a:spcBef>
                <a:spcPts val="0"/>
              </a:spcBef>
              <a:spcAft>
                <a:spcPts val="0"/>
              </a:spcAft>
              <a:buClr>
                <a:schemeClr val="dk1"/>
              </a:buClr>
              <a:buSzPts val="1100"/>
              <a:buFont typeface="Arial"/>
              <a:buNone/>
            </a:pPr>
            <a:r>
              <a:t/>
            </a:r>
            <a:endParaRPr sz="800">
              <a:solidFill>
                <a:schemeClr val="dk2"/>
              </a:solidFill>
              <a:latin typeface="Josefin Sans"/>
              <a:ea typeface="Josefin Sans"/>
              <a:cs typeface="Josefin Sans"/>
              <a:sym typeface="Josefin Sans"/>
            </a:endParaRPr>
          </a:p>
          <a:p>
            <a:pPr indent="0" lvl="0" marL="0" rtl="0" algn="l">
              <a:spcBef>
                <a:spcPts val="0"/>
              </a:spcBef>
              <a:spcAft>
                <a:spcPts val="0"/>
              </a:spcAft>
              <a:buNone/>
            </a:pPr>
            <a:r>
              <a:rPr lang="es">
                <a:solidFill>
                  <a:schemeClr val="dk2"/>
                </a:solidFill>
                <a:latin typeface="Josefin Sans"/>
                <a:ea typeface="Josefin Sans"/>
                <a:cs typeface="Josefin Sans"/>
                <a:sym typeface="Josefin Sans"/>
              </a:rPr>
              <a:t>robustez SIFT frente a escalas</a:t>
            </a:r>
            <a:endParaRPr>
              <a:solidFill>
                <a:schemeClr val="dk2"/>
              </a:solidFill>
              <a:latin typeface="Josefin Sans"/>
              <a:ea typeface="Josefin Sans"/>
              <a:cs typeface="Josefin Sans"/>
              <a:sym typeface="Josefin Sans"/>
            </a:endParaRPr>
          </a:p>
          <a:p>
            <a:pPr indent="0" lvl="0" marL="0" rtl="0" algn="l">
              <a:spcBef>
                <a:spcPts val="0"/>
              </a:spcBef>
              <a:spcAft>
                <a:spcPts val="0"/>
              </a:spcAft>
              <a:buNone/>
            </a:pPr>
            <a:r>
              <a:rPr lang="es">
                <a:solidFill>
                  <a:schemeClr val="dk2"/>
                </a:solidFill>
                <a:latin typeface="Josefin Sans"/>
                <a:ea typeface="Josefin Sans"/>
                <a:cs typeface="Josefin Sans"/>
                <a:sym typeface="Josefin Sans"/>
              </a:rPr>
              <a:t>     no genera nuevos keypoints</a:t>
            </a:r>
            <a:endParaRPr>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675" name="Google Shape;67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76" name="Google Shape;676;p38"/>
          <p:cNvSpPr txBox="1"/>
          <p:nvPr/>
        </p:nvSpPr>
        <p:spPr>
          <a:xfrm>
            <a:off x="4116200" y="2752625"/>
            <a:ext cx="22290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solidFill>
                  <a:schemeClr val="dk2"/>
                </a:solidFill>
              </a:rPr>
              <a:t>imagen original</a:t>
            </a:r>
            <a:endParaRPr sz="700">
              <a:solidFill>
                <a:schemeClr val="dk2"/>
              </a:solidFill>
            </a:endParaRPr>
          </a:p>
        </p:txBody>
      </p:sp>
      <p:sp>
        <p:nvSpPr>
          <p:cNvPr id="677" name="Google Shape;677;p38"/>
          <p:cNvSpPr txBox="1"/>
          <p:nvPr/>
        </p:nvSpPr>
        <p:spPr>
          <a:xfrm>
            <a:off x="6844849" y="2715175"/>
            <a:ext cx="16701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solidFill>
                  <a:schemeClr val="dk2"/>
                </a:solidFill>
              </a:rPr>
              <a:t>imagen recortada</a:t>
            </a:r>
            <a:endParaRPr sz="700">
              <a:solidFill>
                <a:schemeClr val="dk2"/>
              </a:solidFill>
            </a:endParaRPr>
          </a:p>
        </p:txBody>
      </p:sp>
      <p:sp>
        <p:nvSpPr>
          <p:cNvPr id="678" name="Google Shape;67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79" name="Google Shape;67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0" name="Google Shape;68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1" name="Google Shape;68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2" name="Google Shape;68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3" name="Google Shape;683;p38"/>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38"/>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38"/>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38"/>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687" name="Google Shape;687;p38"/>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38"/>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689" name="Google Shape;689;p38"/>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690" name="Google Shape;690;p38"/>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1" name="Google Shape;691;p38"/>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38"/>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38"/>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694" name="Google Shape;694;p38"/>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695" name="Google Shape;695;p38"/>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pic>
        <p:nvPicPr>
          <p:cNvPr id="696" name="Google Shape;696;p38"/>
          <p:cNvPicPr preferRelativeResize="0"/>
          <p:nvPr/>
        </p:nvPicPr>
        <p:blipFill>
          <a:blip r:embed="rId5">
            <a:alphaModFix/>
          </a:blip>
          <a:stretch>
            <a:fillRect/>
          </a:stretch>
        </p:blipFill>
        <p:spPr>
          <a:xfrm>
            <a:off x="3926066" y="3027700"/>
            <a:ext cx="2609283" cy="1476375"/>
          </a:xfrm>
          <a:prstGeom prst="rect">
            <a:avLst/>
          </a:prstGeom>
          <a:noFill/>
          <a:ln>
            <a:noFill/>
          </a:ln>
        </p:spPr>
      </p:pic>
      <p:pic>
        <p:nvPicPr>
          <p:cNvPr id="697" name="Google Shape;697;p38"/>
          <p:cNvPicPr preferRelativeResize="0"/>
          <p:nvPr/>
        </p:nvPicPr>
        <p:blipFill>
          <a:blip r:embed="rId6">
            <a:alphaModFix/>
          </a:blip>
          <a:stretch>
            <a:fillRect/>
          </a:stretch>
        </p:blipFill>
        <p:spPr>
          <a:xfrm>
            <a:off x="6844875" y="2961086"/>
            <a:ext cx="1670065" cy="1609625"/>
          </a:xfrm>
          <a:prstGeom prst="rect">
            <a:avLst/>
          </a:prstGeom>
          <a:noFill/>
          <a:ln>
            <a:noFill/>
          </a:ln>
        </p:spPr>
      </p:pic>
      <p:sp>
        <p:nvSpPr>
          <p:cNvPr id="698" name="Google Shape;698;p38"/>
          <p:cNvSpPr txBox="1"/>
          <p:nvPr>
            <p:ph idx="1" type="body"/>
          </p:nvPr>
        </p:nvSpPr>
        <p:spPr>
          <a:xfrm>
            <a:off x="296593" y="258725"/>
            <a:ext cx="1895400" cy="506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
                <a:solidFill>
                  <a:schemeClr val="dk1"/>
                </a:solidFill>
                <a:latin typeface="Josefin Sans"/>
                <a:ea typeface="Josefin Sans"/>
                <a:cs typeface="Josefin Sans"/>
                <a:sym typeface="Josefin Sans"/>
              </a:rPr>
              <a:t>Experimentos</a:t>
            </a:r>
            <a:endParaRPr b="1">
              <a:solidFill>
                <a:schemeClr val="dk1"/>
              </a:solidFill>
              <a:latin typeface="Josefin Sans"/>
              <a:ea typeface="Josefin Sans"/>
              <a:cs typeface="Josefin Sans"/>
              <a:sym typeface="Josefin Sans"/>
            </a:endParaRPr>
          </a:p>
        </p:txBody>
      </p:sp>
      <p:sp>
        <p:nvSpPr>
          <p:cNvPr id="699" name="Google Shape;699;p38"/>
          <p:cNvSpPr/>
          <p:nvPr/>
        </p:nvSpPr>
        <p:spPr>
          <a:xfrm rot="5400000">
            <a:off x="708550" y="3858100"/>
            <a:ext cx="167700" cy="2118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38"/>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9"/>
          <p:cNvSpPr txBox="1"/>
          <p:nvPr>
            <p:ph idx="1" type="body"/>
          </p:nvPr>
        </p:nvSpPr>
        <p:spPr>
          <a:xfrm>
            <a:off x="311700" y="296150"/>
            <a:ext cx="1844100" cy="48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a:solidFill>
                  <a:schemeClr val="dk1"/>
                </a:solidFill>
                <a:latin typeface="Josefin Sans"/>
                <a:ea typeface="Josefin Sans"/>
                <a:cs typeface="Josefin Sans"/>
                <a:sym typeface="Josefin Sans"/>
              </a:rPr>
              <a:t>Problemas</a:t>
            </a:r>
            <a:endParaRPr b="1">
              <a:solidFill>
                <a:schemeClr val="dk1"/>
              </a:solidFill>
              <a:latin typeface="Josefin Sans"/>
              <a:ea typeface="Josefin Sans"/>
              <a:cs typeface="Josefin Sans"/>
              <a:sym typeface="Josefin Sans"/>
            </a:endParaRPr>
          </a:p>
        </p:txBody>
      </p:sp>
      <p:sp>
        <p:nvSpPr>
          <p:cNvPr id="706" name="Google Shape;70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7" name="Google Shape;70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9" name="Google Shape;70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10" name="Google Shape;71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11" name="Google Shape;71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12" name="Google Shape;712;p39"/>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39"/>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39"/>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39"/>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716" name="Google Shape;716;p39"/>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39"/>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718" name="Google Shape;718;p39"/>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719" name="Google Shape;719;p39"/>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39"/>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39"/>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39"/>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723" name="Google Shape;723;p39"/>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724" name="Google Shape;724;p39"/>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pic>
        <p:nvPicPr>
          <p:cNvPr id="725" name="Google Shape;725;p39"/>
          <p:cNvPicPr preferRelativeResize="0"/>
          <p:nvPr/>
        </p:nvPicPr>
        <p:blipFill>
          <a:blip r:embed="rId3">
            <a:alphaModFix/>
          </a:blip>
          <a:stretch>
            <a:fillRect/>
          </a:stretch>
        </p:blipFill>
        <p:spPr>
          <a:xfrm>
            <a:off x="1005350" y="1167224"/>
            <a:ext cx="1670065" cy="1609625"/>
          </a:xfrm>
          <a:prstGeom prst="rect">
            <a:avLst/>
          </a:prstGeom>
          <a:noFill/>
          <a:ln>
            <a:noFill/>
          </a:ln>
        </p:spPr>
      </p:pic>
      <p:pic>
        <p:nvPicPr>
          <p:cNvPr id="726" name="Google Shape;726;p39"/>
          <p:cNvPicPr preferRelativeResize="0"/>
          <p:nvPr/>
        </p:nvPicPr>
        <p:blipFill>
          <a:blip r:embed="rId3">
            <a:alphaModFix/>
          </a:blip>
          <a:stretch>
            <a:fillRect/>
          </a:stretch>
        </p:blipFill>
        <p:spPr>
          <a:xfrm rot="5400000">
            <a:off x="6315825" y="1167224"/>
            <a:ext cx="1670065" cy="1609625"/>
          </a:xfrm>
          <a:prstGeom prst="rect">
            <a:avLst/>
          </a:prstGeom>
          <a:noFill/>
          <a:ln>
            <a:noFill/>
          </a:ln>
        </p:spPr>
      </p:pic>
      <p:sp>
        <p:nvSpPr>
          <p:cNvPr id="727" name="Google Shape;727;p39"/>
          <p:cNvSpPr txBox="1"/>
          <p:nvPr/>
        </p:nvSpPr>
        <p:spPr>
          <a:xfrm>
            <a:off x="1005338" y="2878788"/>
            <a:ext cx="16701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descriptores A</a:t>
            </a:r>
            <a:endParaRPr sz="1800">
              <a:solidFill>
                <a:schemeClr val="dk2"/>
              </a:solidFill>
              <a:latin typeface="Josefin Sans"/>
              <a:ea typeface="Josefin Sans"/>
              <a:cs typeface="Josefin Sans"/>
              <a:sym typeface="Josefin Sans"/>
            </a:endParaRPr>
          </a:p>
        </p:txBody>
      </p:sp>
      <p:sp>
        <p:nvSpPr>
          <p:cNvPr id="728" name="Google Shape;728;p39"/>
          <p:cNvSpPr txBox="1"/>
          <p:nvPr/>
        </p:nvSpPr>
        <p:spPr>
          <a:xfrm>
            <a:off x="6315813" y="2878800"/>
            <a:ext cx="16701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descriptores B</a:t>
            </a:r>
            <a:endParaRPr sz="1800">
              <a:solidFill>
                <a:schemeClr val="dk2"/>
              </a:solidFill>
              <a:latin typeface="Josefin Sans"/>
              <a:ea typeface="Josefin Sans"/>
              <a:cs typeface="Josefin Sans"/>
              <a:sym typeface="Josefin Sans"/>
            </a:endParaRPr>
          </a:p>
        </p:txBody>
      </p:sp>
      <p:cxnSp>
        <p:nvCxnSpPr>
          <p:cNvPr id="729" name="Google Shape;729;p39"/>
          <p:cNvCxnSpPr>
            <a:stCxn id="725" idx="3"/>
            <a:endCxn id="726" idx="2"/>
          </p:cNvCxnSpPr>
          <p:nvPr/>
        </p:nvCxnSpPr>
        <p:spPr>
          <a:xfrm>
            <a:off x="2675415" y="1972036"/>
            <a:ext cx="3670500" cy="0"/>
          </a:xfrm>
          <a:prstGeom prst="straightConnector1">
            <a:avLst/>
          </a:prstGeom>
          <a:noFill/>
          <a:ln cap="flat" cmpd="sng" w="9525">
            <a:solidFill>
              <a:schemeClr val="dk2"/>
            </a:solidFill>
            <a:prstDash val="solid"/>
            <a:round/>
            <a:headEnd len="med" w="med" type="none"/>
            <a:tailEnd len="med" w="med" type="triangle"/>
          </a:ln>
        </p:spPr>
      </p:cxnSp>
      <p:sp>
        <p:nvSpPr>
          <p:cNvPr id="730" name="Google Shape;730;p39"/>
          <p:cNvSpPr txBox="1"/>
          <p:nvPr/>
        </p:nvSpPr>
        <p:spPr>
          <a:xfrm>
            <a:off x="3665975" y="1655125"/>
            <a:ext cx="19020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Josefin Sans"/>
                <a:ea typeface="Josefin Sans"/>
                <a:cs typeface="Josefin Sans"/>
                <a:sym typeface="Josefin Sans"/>
              </a:rPr>
              <a:t>Data Augmentation</a:t>
            </a:r>
            <a:endParaRPr>
              <a:solidFill>
                <a:schemeClr val="dk2"/>
              </a:solidFill>
              <a:latin typeface="Josefin Sans"/>
              <a:ea typeface="Josefin Sans"/>
              <a:cs typeface="Josefin Sans"/>
              <a:sym typeface="Josefin Sans"/>
            </a:endParaRPr>
          </a:p>
        </p:txBody>
      </p:sp>
      <p:sp>
        <p:nvSpPr>
          <p:cNvPr id="731" name="Google Shape;731;p39"/>
          <p:cNvSpPr txBox="1"/>
          <p:nvPr/>
        </p:nvSpPr>
        <p:spPr>
          <a:xfrm>
            <a:off x="1466438" y="3724750"/>
            <a:ext cx="747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SIFT		               </a:t>
            </a:r>
            <a:endParaRPr sz="1500">
              <a:solidFill>
                <a:schemeClr val="dk2"/>
              </a:solidFill>
              <a:latin typeface="Josefin Sans"/>
              <a:ea typeface="Josefin Sans"/>
              <a:cs typeface="Josefin Sans"/>
              <a:sym typeface="Josefin Sans"/>
            </a:endParaRPr>
          </a:p>
        </p:txBody>
      </p:sp>
      <p:sp>
        <p:nvSpPr>
          <p:cNvPr id="732" name="Google Shape;732;p39"/>
          <p:cNvSpPr/>
          <p:nvPr/>
        </p:nvSpPr>
        <p:spPr>
          <a:xfrm>
            <a:off x="2155800" y="3908950"/>
            <a:ext cx="1670100" cy="6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9"/>
          <p:cNvSpPr txBox="1"/>
          <p:nvPr/>
        </p:nvSpPr>
        <p:spPr>
          <a:xfrm>
            <a:off x="3828063" y="3729250"/>
            <a:ext cx="71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500">
                <a:solidFill>
                  <a:schemeClr val="dk2"/>
                </a:solidFill>
                <a:latin typeface="Josefin Sans"/>
                <a:ea typeface="Josefin Sans"/>
                <a:cs typeface="Josefin Sans"/>
                <a:sym typeface="Josefin Sans"/>
              </a:rPr>
              <a:t>A = B                      </a:t>
            </a:r>
            <a:endParaRPr sz="1500">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sz="1800">
              <a:solidFill>
                <a:schemeClr val="dk2"/>
              </a:solidFill>
            </a:endParaRPr>
          </a:p>
        </p:txBody>
      </p:sp>
      <p:sp>
        <p:nvSpPr>
          <p:cNvPr id="734" name="Google Shape;734;p39"/>
          <p:cNvSpPr txBox="1"/>
          <p:nvPr/>
        </p:nvSpPr>
        <p:spPr>
          <a:xfrm>
            <a:off x="6156088" y="3516775"/>
            <a:ext cx="2065800" cy="7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Josefin Sans"/>
                <a:ea typeface="Josefin Sans"/>
                <a:cs typeface="Josefin Sans"/>
                <a:sym typeface="Josefin Sans"/>
              </a:rPr>
              <a:t>D</a:t>
            </a:r>
            <a:r>
              <a:rPr lang="es">
                <a:solidFill>
                  <a:schemeClr val="dk2"/>
                </a:solidFill>
                <a:latin typeface="Josefin Sans"/>
                <a:ea typeface="Josefin Sans"/>
                <a:cs typeface="Josefin Sans"/>
                <a:sym typeface="Josefin Sans"/>
              </a:rPr>
              <a:t>ata Augmentation </a:t>
            </a:r>
            <a:endParaRPr>
              <a:solidFill>
                <a:schemeClr val="dk2"/>
              </a:solidFill>
              <a:latin typeface="Josefin Sans"/>
              <a:ea typeface="Josefin Sans"/>
              <a:cs typeface="Josefin Sans"/>
              <a:sym typeface="Josefin Sans"/>
            </a:endParaRPr>
          </a:p>
          <a:p>
            <a:pPr indent="0" lvl="0" marL="0" rtl="0" algn="ctr">
              <a:spcBef>
                <a:spcPts val="0"/>
              </a:spcBef>
              <a:spcAft>
                <a:spcPts val="0"/>
              </a:spcAft>
              <a:buNone/>
            </a:pPr>
            <a:r>
              <a:rPr lang="es">
                <a:solidFill>
                  <a:schemeClr val="dk2"/>
                </a:solidFill>
                <a:latin typeface="Josefin Sans"/>
                <a:ea typeface="Josefin Sans"/>
                <a:cs typeface="Josefin Sans"/>
                <a:sym typeface="Josefin Sans"/>
              </a:rPr>
              <a:t>= </a:t>
            </a:r>
            <a:endParaRPr>
              <a:solidFill>
                <a:schemeClr val="dk2"/>
              </a:solidFill>
              <a:latin typeface="Josefin Sans"/>
              <a:ea typeface="Josefin Sans"/>
              <a:cs typeface="Josefin Sans"/>
              <a:sym typeface="Josefin Sans"/>
            </a:endParaRPr>
          </a:p>
          <a:p>
            <a:pPr indent="0" lvl="0" marL="0" rtl="0" algn="ctr">
              <a:spcBef>
                <a:spcPts val="0"/>
              </a:spcBef>
              <a:spcAft>
                <a:spcPts val="0"/>
              </a:spcAft>
              <a:buClr>
                <a:schemeClr val="dk1"/>
              </a:buClr>
              <a:buSzPts val="1100"/>
              <a:buFont typeface="Arial"/>
              <a:buNone/>
            </a:pPr>
            <a:r>
              <a:rPr lang="es">
                <a:solidFill>
                  <a:schemeClr val="dk2"/>
                </a:solidFill>
                <a:latin typeface="Josefin Sans"/>
                <a:ea typeface="Josefin Sans"/>
                <a:cs typeface="Josefin Sans"/>
                <a:sym typeface="Josefin Sans"/>
              </a:rPr>
              <a:t>Duplicar valores</a:t>
            </a:r>
            <a:endParaRPr sz="1800">
              <a:solidFill>
                <a:schemeClr val="dk2"/>
              </a:solidFill>
            </a:endParaRPr>
          </a:p>
        </p:txBody>
      </p:sp>
      <p:sp>
        <p:nvSpPr>
          <p:cNvPr id="735" name="Google Shape;735;p39"/>
          <p:cNvSpPr/>
          <p:nvPr/>
        </p:nvSpPr>
        <p:spPr>
          <a:xfrm>
            <a:off x="4572000" y="3913450"/>
            <a:ext cx="1780500" cy="6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9"/>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0"/>
          <p:cNvSpPr/>
          <p:nvPr/>
        </p:nvSpPr>
        <p:spPr>
          <a:xfrm>
            <a:off x="343263" y="925200"/>
            <a:ext cx="3980400" cy="32931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40"/>
          <p:cNvSpPr/>
          <p:nvPr/>
        </p:nvSpPr>
        <p:spPr>
          <a:xfrm>
            <a:off x="4716750" y="925200"/>
            <a:ext cx="3980400" cy="32931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3" name="Google Shape;743;p40"/>
          <p:cNvPicPr preferRelativeResize="0"/>
          <p:nvPr/>
        </p:nvPicPr>
        <p:blipFill>
          <a:blip r:embed="rId3">
            <a:alphaModFix/>
          </a:blip>
          <a:stretch>
            <a:fillRect/>
          </a:stretch>
        </p:blipFill>
        <p:spPr>
          <a:xfrm>
            <a:off x="595763" y="1849950"/>
            <a:ext cx="3475424" cy="2032625"/>
          </a:xfrm>
          <a:prstGeom prst="rect">
            <a:avLst/>
          </a:prstGeom>
          <a:noFill/>
          <a:ln>
            <a:noFill/>
          </a:ln>
        </p:spPr>
      </p:pic>
      <p:sp>
        <p:nvSpPr>
          <p:cNvPr id="744" name="Google Shape;744;p40"/>
          <p:cNvSpPr txBox="1"/>
          <p:nvPr/>
        </p:nvSpPr>
        <p:spPr>
          <a:xfrm>
            <a:off x="511103" y="1013500"/>
            <a:ext cx="34755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Josefin Sans"/>
                <a:ea typeface="Josefin Sans"/>
                <a:cs typeface="Josefin Sans"/>
                <a:sym typeface="Josefin Sans"/>
              </a:rPr>
              <a:t>IDEAL </a:t>
            </a:r>
            <a:endParaRPr sz="1800">
              <a:solidFill>
                <a:schemeClr val="dk2"/>
              </a:solidFill>
              <a:latin typeface="Josefin Sans"/>
              <a:ea typeface="Josefin Sans"/>
              <a:cs typeface="Josefin Sans"/>
              <a:sym typeface="Josefin Sans"/>
            </a:endParaRPr>
          </a:p>
          <a:p>
            <a:pPr indent="0" lvl="0" marL="0" rtl="0" algn="ctr">
              <a:spcBef>
                <a:spcPts val="0"/>
              </a:spcBef>
              <a:spcAft>
                <a:spcPts val="0"/>
              </a:spcAft>
              <a:buNone/>
            </a:pPr>
            <a:r>
              <a:rPr lang="es">
                <a:solidFill>
                  <a:schemeClr val="dk2"/>
                </a:solidFill>
                <a:latin typeface="Josefin Sans"/>
                <a:ea typeface="Josefin Sans"/>
                <a:cs typeface="Josefin Sans"/>
                <a:sym typeface="Josefin Sans"/>
              </a:rPr>
              <a:t>(MISMA PERSPECTIVA)</a:t>
            </a:r>
            <a:endParaRPr>
              <a:solidFill>
                <a:schemeClr val="dk2"/>
              </a:solidFill>
              <a:latin typeface="Josefin Sans"/>
              <a:ea typeface="Josefin Sans"/>
              <a:cs typeface="Josefin Sans"/>
              <a:sym typeface="Josefin Sans"/>
            </a:endParaRPr>
          </a:p>
        </p:txBody>
      </p:sp>
      <p:sp>
        <p:nvSpPr>
          <p:cNvPr id="745" name="Google Shape;745;p40"/>
          <p:cNvSpPr txBox="1"/>
          <p:nvPr/>
        </p:nvSpPr>
        <p:spPr>
          <a:xfrm>
            <a:off x="5489850" y="1073050"/>
            <a:ext cx="24342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NUESTRO DATASET</a:t>
            </a:r>
            <a:endParaRPr sz="1800">
              <a:solidFill>
                <a:schemeClr val="dk2"/>
              </a:solidFill>
              <a:latin typeface="Josefin Sans"/>
              <a:ea typeface="Josefin Sans"/>
              <a:cs typeface="Josefin Sans"/>
              <a:sym typeface="Josefin Sans"/>
            </a:endParaRPr>
          </a:p>
        </p:txBody>
      </p:sp>
      <p:pic>
        <p:nvPicPr>
          <p:cNvPr id="746" name="Google Shape;746;p40"/>
          <p:cNvPicPr preferRelativeResize="0"/>
          <p:nvPr/>
        </p:nvPicPr>
        <p:blipFill>
          <a:blip r:embed="rId4">
            <a:alphaModFix/>
          </a:blip>
          <a:stretch>
            <a:fillRect/>
          </a:stretch>
        </p:blipFill>
        <p:spPr>
          <a:xfrm>
            <a:off x="5093601" y="3041425"/>
            <a:ext cx="1460399" cy="1027700"/>
          </a:xfrm>
          <a:prstGeom prst="rect">
            <a:avLst/>
          </a:prstGeom>
          <a:noFill/>
          <a:ln>
            <a:noFill/>
          </a:ln>
        </p:spPr>
      </p:pic>
      <p:pic>
        <p:nvPicPr>
          <p:cNvPr id="747" name="Google Shape;747;p40"/>
          <p:cNvPicPr preferRelativeResize="0"/>
          <p:nvPr/>
        </p:nvPicPr>
        <p:blipFill>
          <a:blip r:embed="rId5">
            <a:alphaModFix/>
          </a:blip>
          <a:stretch>
            <a:fillRect/>
          </a:stretch>
        </p:blipFill>
        <p:spPr>
          <a:xfrm>
            <a:off x="5093600" y="1560250"/>
            <a:ext cx="1460400" cy="1374250"/>
          </a:xfrm>
          <a:prstGeom prst="rect">
            <a:avLst/>
          </a:prstGeom>
          <a:noFill/>
          <a:ln>
            <a:noFill/>
          </a:ln>
        </p:spPr>
      </p:pic>
      <p:pic>
        <p:nvPicPr>
          <p:cNvPr id="748" name="Google Shape;748;p40"/>
          <p:cNvPicPr preferRelativeResize="0"/>
          <p:nvPr/>
        </p:nvPicPr>
        <p:blipFill>
          <a:blip r:embed="rId6">
            <a:alphaModFix/>
          </a:blip>
          <a:stretch>
            <a:fillRect/>
          </a:stretch>
        </p:blipFill>
        <p:spPr>
          <a:xfrm>
            <a:off x="6710525" y="1560250"/>
            <a:ext cx="1709000" cy="1782450"/>
          </a:xfrm>
          <a:prstGeom prst="rect">
            <a:avLst/>
          </a:prstGeom>
          <a:noFill/>
          <a:ln>
            <a:noFill/>
          </a:ln>
        </p:spPr>
      </p:pic>
      <p:sp>
        <p:nvSpPr>
          <p:cNvPr id="749" name="Google Shape;749;p40"/>
          <p:cNvSpPr txBox="1"/>
          <p:nvPr/>
        </p:nvSpPr>
        <p:spPr>
          <a:xfrm>
            <a:off x="6668650" y="3476100"/>
            <a:ext cx="17091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rPr>
              <a:t>perspectivas </a:t>
            </a:r>
            <a:endParaRPr>
              <a:solidFill>
                <a:schemeClr val="dk2"/>
              </a:solidFill>
            </a:endParaRPr>
          </a:p>
          <a:p>
            <a:pPr indent="0" lvl="0" marL="0" rtl="0" algn="ctr">
              <a:spcBef>
                <a:spcPts val="0"/>
              </a:spcBef>
              <a:spcAft>
                <a:spcPts val="0"/>
              </a:spcAft>
              <a:buNone/>
            </a:pPr>
            <a:r>
              <a:rPr lang="es">
                <a:solidFill>
                  <a:schemeClr val="dk2"/>
                </a:solidFill>
              </a:rPr>
              <a:t>muy distintas</a:t>
            </a:r>
            <a:endParaRPr>
              <a:solidFill>
                <a:schemeClr val="dk2"/>
              </a:solidFill>
            </a:endParaRPr>
          </a:p>
        </p:txBody>
      </p:sp>
      <p:sp>
        <p:nvSpPr>
          <p:cNvPr id="750" name="Google Shape;7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1" name="Google Shape;75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2" name="Google Shape;75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3" name="Google Shape;75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4" name="Google Shape;75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5" name="Google Shape;7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6" name="Google Shape;756;p40"/>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40"/>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40"/>
          <p:cNvSpPr/>
          <p:nvPr/>
        </p:nvSpPr>
        <p:spPr>
          <a:xfrm>
            <a:off x="3076200" y="4808600"/>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40"/>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760" name="Google Shape;760;p40"/>
          <p:cNvSpPr/>
          <p:nvPr/>
        </p:nvSpPr>
        <p:spPr>
          <a:xfrm>
            <a:off x="7903475" y="4808600"/>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40"/>
          <p:cNvSpPr txBox="1"/>
          <p:nvPr/>
        </p:nvSpPr>
        <p:spPr>
          <a:xfrm>
            <a:off x="3076200" y="4764800"/>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762" name="Google Shape;762;p40"/>
          <p:cNvSpPr txBox="1"/>
          <p:nvPr/>
        </p:nvSpPr>
        <p:spPr>
          <a:xfrm>
            <a:off x="7780475" y="4764800"/>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763" name="Google Shape;763;p40"/>
          <p:cNvSpPr/>
          <p:nvPr/>
        </p:nvSpPr>
        <p:spPr>
          <a:xfrm>
            <a:off x="556791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40"/>
          <p:cNvSpPr/>
          <p:nvPr/>
        </p:nvSpPr>
        <p:spPr>
          <a:xfrm>
            <a:off x="6332988" y="4808600"/>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40"/>
          <p:cNvSpPr/>
          <p:nvPr/>
        </p:nvSpPr>
        <p:spPr>
          <a:xfrm>
            <a:off x="7098063" y="4808600"/>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40"/>
          <p:cNvSpPr txBox="1"/>
          <p:nvPr/>
        </p:nvSpPr>
        <p:spPr>
          <a:xfrm>
            <a:off x="5567925"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767" name="Google Shape;767;p40"/>
          <p:cNvSpPr txBox="1"/>
          <p:nvPr/>
        </p:nvSpPr>
        <p:spPr>
          <a:xfrm>
            <a:off x="6333000" y="4811000"/>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768" name="Google Shape;768;p40"/>
          <p:cNvSpPr txBox="1"/>
          <p:nvPr/>
        </p:nvSpPr>
        <p:spPr>
          <a:xfrm>
            <a:off x="7098063" y="4749350"/>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769" name="Google Shape;769;p40"/>
          <p:cNvSpPr txBox="1"/>
          <p:nvPr>
            <p:ph idx="1" type="body"/>
          </p:nvPr>
        </p:nvSpPr>
        <p:spPr>
          <a:xfrm>
            <a:off x="311700" y="296150"/>
            <a:ext cx="1844100" cy="48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a:solidFill>
                  <a:schemeClr val="dk1"/>
                </a:solidFill>
                <a:latin typeface="Josefin Sans"/>
                <a:ea typeface="Josefin Sans"/>
                <a:cs typeface="Josefin Sans"/>
                <a:sym typeface="Josefin Sans"/>
              </a:rPr>
              <a:t>Problemas</a:t>
            </a:r>
            <a:endParaRPr b="1">
              <a:solidFill>
                <a:schemeClr val="dk1"/>
              </a:solidFill>
              <a:latin typeface="Josefin Sans"/>
              <a:ea typeface="Josefin Sans"/>
              <a:cs typeface="Josefin Sans"/>
              <a:sym typeface="Josefin Sans"/>
            </a:endParaRPr>
          </a:p>
        </p:txBody>
      </p:sp>
      <p:sp>
        <p:nvSpPr>
          <p:cNvPr id="770" name="Google Shape;770;p40"/>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41"/>
          <p:cNvSpPr txBox="1"/>
          <p:nvPr>
            <p:ph type="title"/>
          </p:nvPr>
        </p:nvSpPr>
        <p:spPr>
          <a:xfrm>
            <a:off x="311725" y="1851125"/>
            <a:ext cx="8520600" cy="85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4520">
                <a:latin typeface="Josefin Sans"/>
                <a:ea typeface="Josefin Sans"/>
                <a:cs typeface="Josefin Sans"/>
                <a:sym typeface="Josefin Sans"/>
              </a:rPr>
              <a:t>DEEP LEARNING</a:t>
            </a:r>
            <a:endParaRPr b="1" sz="4520">
              <a:latin typeface="Josefin Sans"/>
              <a:ea typeface="Josefin Sans"/>
              <a:cs typeface="Josefin Sans"/>
              <a:sym typeface="Josefin Sans"/>
            </a:endParaRPr>
          </a:p>
        </p:txBody>
      </p:sp>
      <p:sp>
        <p:nvSpPr>
          <p:cNvPr id="776" name="Google Shape;776;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77" name="Google Shape;777;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78" name="Google Shape;778;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79" name="Google Shape;779;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80" name="Google Shape;780;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81" name="Google Shape;781;p41"/>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82" name="Google Shape;782;p41"/>
          <p:cNvSpPr/>
          <p:nvPr/>
        </p:nvSpPr>
        <p:spPr>
          <a:xfrm>
            <a:off x="0" y="4786256"/>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41"/>
          <p:cNvSpPr/>
          <p:nvPr/>
        </p:nvSpPr>
        <p:spPr>
          <a:xfrm>
            <a:off x="26050" y="4808606"/>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41"/>
          <p:cNvSpPr/>
          <p:nvPr/>
        </p:nvSpPr>
        <p:spPr>
          <a:xfrm>
            <a:off x="3076183" y="4808606"/>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41"/>
          <p:cNvSpPr txBox="1"/>
          <p:nvPr/>
        </p:nvSpPr>
        <p:spPr>
          <a:xfrm>
            <a:off x="26050"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786" name="Google Shape;786;p41"/>
          <p:cNvSpPr/>
          <p:nvPr/>
        </p:nvSpPr>
        <p:spPr>
          <a:xfrm>
            <a:off x="7903471" y="4808606"/>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41"/>
          <p:cNvSpPr txBox="1"/>
          <p:nvPr/>
        </p:nvSpPr>
        <p:spPr>
          <a:xfrm>
            <a:off x="3076183" y="4764807"/>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788" name="Google Shape;788;p41"/>
          <p:cNvSpPr txBox="1"/>
          <p:nvPr/>
        </p:nvSpPr>
        <p:spPr>
          <a:xfrm>
            <a:off x="7780471" y="4764807"/>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789" name="Google Shape;789;p41"/>
          <p:cNvSpPr/>
          <p:nvPr/>
        </p:nvSpPr>
        <p:spPr>
          <a:xfrm>
            <a:off x="5567903"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41"/>
          <p:cNvSpPr/>
          <p:nvPr/>
        </p:nvSpPr>
        <p:spPr>
          <a:xfrm>
            <a:off x="6332980"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41"/>
          <p:cNvSpPr/>
          <p:nvPr/>
        </p:nvSpPr>
        <p:spPr>
          <a:xfrm>
            <a:off x="7098057" y="4808606"/>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41"/>
          <p:cNvSpPr txBox="1"/>
          <p:nvPr/>
        </p:nvSpPr>
        <p:spPr>
          <a:xfrm>
            <a:off x="5567915"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793" name="Google Shape;793;p41"/>
          <p:cNvSpPr txBox="1"/>
          <p:nvPr/>
        </p:nvSpPr>
        <p:spPr>
          <a:xfrm>
            <a:off x="6332992" y="4811006"/>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794" name="Google Shape;794;p41"/>
          <p:cNvSpPr txBox="1"/>
          <p:nvPr/>
        </p:nvSpPr>
        <p:spPr>
          <a:xfrm>
            <a:off x="7118219"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11700" y="29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Dataset</a:t>
            </a:r>
            <a:endParaRPr b="1">
              <a:latin typeface="Josefin Sans"/>
              <a:ea typeface="Josefin Sans"/>
              <a:cs typeface="Josefin Sans"/>
              <a:sym typeface="Josefin Sans"/>
            </a:endParaRPr>
          </a:p>
        </p:txBody>
      </p:sp>
      <p:sp>
        <p:nvSpPr>
          <p:cNvPr id="84" name="Google Shape;84;p15"/>
          <p:cNvSpPr txBox="1"/>
          <p:nvPr>
            <p:ph idx="1" type="body"/>
          </p:nvPr>
        </p:nvSpPr>
        <p:spPr>
          <a:xfrm>
            <a:off x="311700" y="688200"/>
            <a:ext cx="8520600" cy="60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500">
                <a:latin typeface="Josefin Sans"/>
                <a:ea typeface="Josefin Sans"/>
                <a:cs typeface="Josefin Sans"/>
                <a:sym typeface="Josefin Sans"/>
              </a:rPr>
              <a:t>Fotografías de mosquitos (profesionales y no profesionales)</a:t>
            </a:r>
            <a:endParaRPr sz="1500">
              <a:latin typeface="Josefin Sans"/>
              <a:ea typeface="Josefin Sans"/>
              <a:cs typeface="Josefin Sans"/>
              <a:sym typeface="Josefin Sans"/>
            </a:endParaRPr>
          </a:p>
        </p:txBody>
      </p:sp>
      <p:pic>
        <p:nvPicPr>
          <p:cNvPr id="85" name="Google Shape;85;p15"/>
          <p:cNvPicPr preferRelativeResize="0"/>
          <p:nvPr/>
        </p:nvPicPr>
        <p:blipFill rotWithShape="1">
          <a:blip r:embed="rId3">
            <a:alphaModFix/>
          </a:blip>
          <a:srcRect b="0" l="0" r="0" t="3688"/>
          <a:stretch/>
        </p:blipFill>
        <p:spPr>
          <a:xfrm>
            <a:off x="2309992" y="1170950"/>
            <a:ext cx="4690992" cy="2601422"/>
          </a:xfrm>
          <a:prstGeom prst="rect">
            <a:avLst/>
          </a:prstGeom>
          <a:noFill/>
          <a:ln>
            <a:noFill/>
          </a:ln>
        </p:spPr>
      </p:pic>
      <p:sp>
        <p:nvSpPr>
          <p:cNvPr id="86" name="Google Shape;86;p15"/>
          <p:cNvSpPr txBox="1"/>
          <p:nvPr/>
        </p:nvSpPr>
        <p:spPr>
          <a:xfrm>
            <a:off x="2088387" y="3913228"/>
            <a:ext cx="119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5"/>
                </a:solidFill>
                <a:latin typeface="Josefin Sans"/>
                <a:ea typeface="Josefin Sans"/>
                <a:cs typeface="Josefin Sans"/>
                <a:sym typeface="Josefin Sans"/>
              </a:rPr>
              <a:t>Aedes albopictus</a:t>
            </a:r>
            <a:endParaRPr sz="1000">
              <a:solidFill>
                <a:schemeClr val="accent5"/>
              </a:solidFill>
              <a:latin typeface="Josefin Sans"/>
              <a:ea typeface="Josefin Sans"/>
              <a:cs typeface="Josefin Sans"/>
              <a:sym typeface="Josefin Sans"/>
            </a:endParaRPr>
          </a:p>
          <a:p>
            <a:pPr indent="0" lvl="0" marL="0" rtl="0" algn="ctr">
              <a:spcBef>
                <a:spcPts val="0"/>
              </a:spcBef>
              <a:spcAft>
                <a:spcPts val="0"/>
              </a:spcAft>
              <a:buNone/>
            </a:pPr>
            <a:r>
              <a:rPr lang="es" sz="1000">
                <a:solidFill>
                  <a:schemeClr val="accent5"/>
                </a:solidFill>
                <a:latin typeface="Josefin Sans"/>
                <a:ea typeface="Josefin Sans"/>
                <a:cs typeface="Josefin Sans"/>
                <a:sym typeface="Josefin Sans"/>
              </a:rPr>
              <a:t>(mosquito tigre)</a:t>
            </a:r>
            <a:endParaRPr sz="1000">
              <a:solidFill>
                <a:schemeClr val="accent5"/>
              </a:solidFill>
              <a:latin typeface="Josefin Sans"/>
              <a:ea typeface="Josefin Sans"/>
              <a:cs typeface="Josefin Sans"/>
              <a:sym typeface="Josefin Sans"/>
            </a:endParaRPr>
          </a:p>
        </p:txBody>
      </p:sp>
      <p:sp>
        <p:nvSpPr>
          <p:cNvPr id="87" name="Google Shape;87;p15"/>
          <p:cNvSpPr txBox="1"/>
          <p:nvPr/>
        </p:nvSpPr>
        <p:spPr>
          <a:xfrm>
            <a:off x="3103102" y="3837706"/>
            <a:ext cx="113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1"/>
                </a:solidFill>
                <a:latin typeface="Josefin Sans"/>
                <a:ea typeface="Josefin Sans"/>
                <a:cs typeface="Josefin Sans"/>
                <a:sym typeface="Josefin Sans"/>
              </a:rPr>
              <a:t>Aedes aegypti </a:t>
            </a:r>
            <a:endParaRPr sz="1000">
              <a:solidFill>
                <a:schemeClr val="accent1"/>
              </a:solidFill>
              <a:latin typeface="Josefin Sans"/>
              <a:ea typeface="Josefin Sans"/>
              <a:cs typeface="Josefin Sans"/>
              <a:sym typeface="Josefin Sans"/>
            </a:endParaRPr>
          </a:p>
          <a:p>
            <a:pPr indent="0" lvl="0" marL="0" rtl="0" algn="ctr">
              <a:spcBef>
                <a:spcPts val="0"/>
              </a:spcBef>
              <a:spcAft>
                <a:spcPts val="0"/>
              </a:spcAft>
              <a:buNone/>
            </a:pPr>
            <a:r>
              <a:rPr lang="es" sz="1000">
                <a:solidFill>
                  <a:schemeClr val="accent1"/>
                </a:solidFill>
                <a:latin typeface="Josefin Sans"/>
                <a:ea typeface="Josefin Sans"/>
                <a:cs typeface="Josefin Sans"/>
                <a:sym typeface="Josefin Sans"/>
              </a:rPr>
              <a:t>(mosquito de la fiebre amarilla)</a:t>
            </a:r>
            <a:endParaRPr sz="1000">
              <a:solidFill>
                <a:schemeClr val="accent1"/>
              </a:solidFill>
              <a:latin typeface="Josefin Sans"/>
              <a:ea typeface="Josefin Sans"/>
              <a:cs typeface="Josefin Sans"/>
              <a:sym typeface="Josefin Sans"/>
            </a:endParaRPr>
          </a:p>
        </p:txBody>
      </p:sp>
      <p:sp>
        <p:nvSpPr>
          <p:cNvPr id="88" name="Google Shape;88;p15"/>
          <p:cNvSpPr txBox="1"/>
          <p:nvPr/>
        </p:nvSpPr>
        <p:spPr>
          <a:xfrm>
            <a:off x="3989307" y="3837706"/>
            <a:ext cx="119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CC0000"/>
                </a:solidFill>
                <a:latin typeface="Josefin Sans"/>
                <a:ea typeface="Josefin Sans"/>
                <a:cs typeface="Josefin Sans"/>
                <a:sym typeface="Josefin Sans"/>
              </a:rPr>
              <a:t>Aedes japonicus </a:t>
            </a:r>
            <a:endParaRPr sz="1000">
              <a:solidFill>
                <a:srgbClr val="CC0000"/>
              </a:solidFill>
              <a:latin typeface="Josefin Sans"/>
              <a:ea typeface="Josefin Sans"/>
              <a:cs typeface="Josefin Sans"/>
              <a:sym typeface="Josefin Sans"/>
            </a:endParaRPr>
          </a:p>
          <a:p>
            <a:pPr indent="0" lvl="0" marL="0" rtl="0" algn="ctr">
              <a:spcBef>
                <a:spcPts val="0"/>
              </a:spcBef>
              <a:spcAft>
                <a:spcPts val="0"/>
              </a:spcAft>
              <a:buNone/>
            </a:pPr>
            <a:r>
              <a:rPr lang="es" sz="1000">
                <a:solidFill>
                  <a:srgbClr val="CC0000"/>
                </a:solidFill>
                <a:latin typeface="Josefin Sans"/>
                <a:ea typeface="Josefin Sans"/>
                <a:cs typeface="Josefin Sans"/>
                <a:sym typeface="Josefin Sans"/>
              </a:rPr>
              <a:t>(mosquito del Japón)</a:t>
            </a:r>
            <a:endParaRPr sz="1000">
              <a:solidFill>
                <a:srgbClr val="CC0000"/>
              </a:solidFill>
              <a:latin typeface="Josefin Sans"/>
              <a:ea typeface="Josefin Sans"/>
              <a:cs typeface="Josefin Sans"/>
              <a:sym typeface="Josefin Sans"/>
            </a:endParaRPr>
          </a:p>
        </p:txBody>
      </p:sp>
      <p:sp>
        <p:nvSpPr>
          <p:cNvPr id="89" name="Google Shape;89;p15"/>
          <p:cNvSpPr txBox="1"/>
          <p:nvPr/>
        </p:nvSpPr>
        <p:spPr>
          <a:xfrm>
            <a:off x="4985775" y="3837706"/>
            <a:ext cx="106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6AA84F"/>
                </a:solidFill>
                <a:latin typeface="Josefin Sans"/>
                <a:ea typeface="Josefin Sans"/>
                <a:cs typeface="Josefin Sans"/>
                <a:sym typeface="Josefin Sans"/>
              </a:rPr>
              <a:t>Aedes koreicus</a:t>
            </a:r>
            <a:endParaRPr sz="1000">
              <a:solidFill>
                <a:srgbClr val="6AA84F"/>
              </a:solidFill>
              <a:latin typeface="Josefin Sans"/>
              <a:ea typeface="Josefin Sans"/>
              <a:cs typeface="Josefin Sans"/>
              <a:sym typeface="Josefin Sans"/>
            </a:endParaRPr>
          </a:p>
          <a:p>
            <a:pPr indent="0" lvl="0" marL="0" rtl="0" algn="ctr">
              <a:spcBef>
                <a:spcPts val="0"/>
              </a:spcBef>
              <a:spcAft>
                <a:spcPts val="0"/>
              </a:spcAft>
              <a:buNone/>
            </a:pPr>
            <a:r>
              <a:rPr lang="es" sz="1000">
                <a:solidFill>
                  <a:srgbClr val="6AA84F"/>
                </a:solidFill>
                <a:latin typeface="Josefin Sans"/>
                <a:ea typeface="Josefin Sans"/>
                <a:cs typeface="Josefin Sans"/>
                <a:sym typeface="Josefin Sans"/>
              </a:rPr>
              <a:t>(mosquito de Corea)</a:t>
            </a:r>
            <a:endParaRPr sz="1000">
              <a:solidFill>
                <a:srgbClr val="6AA84F"/>
              </a:solidFill>
              <a:latin typeface="Josefin Sans"/>
              <a:ea typeface="Josefin Sans"/>
              <a:cs typeface="Josefin Sans"/>
              <a:sym typeface="Josefin Sans"/>
            </a:endParaRPr>
          </a:p>
        </p:txBody>
      </p:sp>
      <p:sp>
        <p:nvSpPr>
          <p:cNvPr id="90" name="Google Shape;90;p15"/>
          <p:cNvSpPr txBox="1"/>
          <p:nvPr/>
        </p:nvSpPr>
        <p:spPr>
          <a:xfrm>
            <a:off x="5861020" y="3913228"/>
            <a:ext cx="122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A64D79"/>
                </a:solidFill>
                <a:latin typeface="Josefin Sans"/>
                <a:ea typeface="Josefin Sans"/>
                <a:cs typeface="Josefin Sans"/>
                <a:sym typeface="Josefin Sans"/>
              </a:rPr>
              <a:t>Culex pipens</a:t>
            </a:r>
            <a:endParaRPr sz="1000">
              <a:solidFill>
                <a:srgbClr val="A64D79"/>
              </a:solidFill>
              <a:latin typeface="Josefin Sans"/>
              <a:ea typeface="Josefin Sans"/>
              <a:cs typeface="Josefin Sans"/>
              <a:sym typeface="Josefin Sans"/>
            </a:endParaRPr>
          </a:p>
          <a:p>
            <a:pPr indent="0" lvl="0" marL="0" rtl="0" algn="ctr">
              <a:spcBef>
                <a:spcPts val="0"/>
              </a:spcBef>
              <a:spcAft>
                <a:spcPts val="0"/>
              </a:spcAft>
              <a:buNone/>
            </a:pPr>
            <a:r>
              <a:rPr lang="es" sz="1000">
                <a:solidFill>
                  <a:srgbClr val="A64D79"/>
                </a:solidFill>
                <a:latin typeface="Josefin Sans"/>
                <a:ea typeface="Josefin Sans"/>
                <a:cs typeface="Josefin Sans"/>
                <a:sym typeface="Josefin Sans"/>
              </a:rPr>
              <a:t>(mosquito común)</a:t>
            </a:r>
            <a:endParaRPr sz="1000">
              <a:solidFill>
                <a:srgbClr val="A64D79"/>
              </a:solidFill>
              <a:latin typeface="Josefin Sans"/>
              <a:ea typeface="Josefin Sans"/>
              <a:cs typeface="Josefin Sans"/>
              <a:sym typeface="Josefin Sans"/>
            </a:endParaRPr>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2" name="Google Shape;9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3" name="Google Shape;93;p15"/>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5"/>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5"/>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5"/>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97" name="Google Shape;97;p15"/>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5"/>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99" name="Google Shape;99;p15"/>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100" name="Google Shape;100;p15"/>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2"/>
          <p:cNvSpPr/>
          <p:nvPr/>
        </p:nvSpPr>
        <p:spPr>
          <a:xfrm>
            <a:off x="6013125" y="1653850"/>
            <a:ext cx="2434200" cy="1119600"/>
          </a:xfrm>
          <a:prstGeom prst="ellipse">
            <a:avLst/>
          </a:prstGeom>
          <a:solidFill>
            <a:srgbClr val="ECF3CD">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42"/>
          <p:cNvSpPr/>
          <p:nvPr/>
        </p:nvSpPr>
        <p:spPr>
          <a:xfrm>
            <a:off x="3365500" y="2952925"/>
            <a:ext cx="2434200" cy="1119600"/>
          </a:xfrm>
          <a:prstGeom prst="ellipse">
            <a:avLst/>
          </a:prstGeom>
          <a:solidFill>
            <a:srgbClr val="ECF3CD">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42"/>
          <p:cNvSpPr/>
          <p:nvPr/>
        </p:nvSpPr>
        <p:spPr>
          <a:xfrm>
            <a:off x="613750" y="1653850"/>
            <a:ext cx="2434200" cy="1119600"/>
          </a:xfrm>
          <a:prstGeom prst="ellipse">
            <a:avLst/>
          </a:prstGeom>
          <a:solidFill>
            <a:srgbClr val="ECF3CD">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2" name="Google Shape;802;p42"/>
          <p:cNvPicPr preferRelativeResize="0"/>
          <p:nvPr/>
        </p:nvPicPr>
        <p:blipFill rotWithShape="1">
          <a:blip r:embed="rId3">
            <a:alphaModFix amt="9000"/>
          </a:blip>
          <a:srcRect b="0" l="3332" r="3332" t="0"/>
          <a:stretch/>
        </p:blipFill>
        <p:spPr>
          <a:xfrm>
            <a:off x="10600" y="0"/>
            <a:ext cx="9144000" cy="5143500"/>
          </a:xfrm>
          <a:prstGeom prst="rect">
            <a:avLst/>
          </a:prstGeom>
          <a:noFill/>
          <a:ln>
            <a:noFill/>
          </a:ln>
        </p:spPr>
      </p:pic>
      <p:sp>
        <p:nvSpPr>
          <p:cNvPr id="803" name="Google Shape;80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DEEP LEARNING</a:t>
            </a:r>
            <a:endParaRPr b="1">
              <a:latin typeface="Josefin Sans"/>
              <a:ea typeface="Josefin Sans"/>
              <a:cs typeface="Josefin Sans"/>
              <a:sym typeface="Josefin Sans"/>
            </a:endParaRPr>
          </a:p>
        </p:txBody>
      </p:sp>
      <p:sp>
        <p:nvSpPr>
          <p:cNvPr id="804" name="Google Shape;804;p42"/>
          <p:cNvSpPr txBox="1"/>
          <p:nvPr>
            <p:ph idx="1" type="body"/>
          </p:nvPr>
        </p:nvSpPr>
        <p:spPr>
          <a:xfrm>
            <a:off x="613750" y="1855450"/>
            <a:ext cx="2434200" cy="71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s">
                <a:latin typeface="Josefin Sans"/>
                <a:ea typeface="Josefin Sans"/>
                <a:cs typeface="Josefin Sans"/>
                <a:sym typeface="Josefin Sans"/>
              </a:rPr>
              <a:t>Captura patrones complejos</a:t>
            </a:r>
            <a:endParaRPr>
              <a:latin typeface="Josefin Sans"/>
              <a:ea typeface="Josefin Sans"/>
              <a:cs typeface="Josefin Sans"/>
              <a:sym typeface="Josefin Sans"/>
            </a:endParaRPr>
          </a:p>
        </p:txBody>
      </p:sp>
      <p:sp>
        <p:nvSpPr>
          <p:cNvPr id="805" name="Google Shape;80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06" name="Google Shape;806;p42"/>
          <p:cNvSpPr txBox="1"/>
          <p:nvPr/>
        </p:nvSpPr>
        <p:spPr>
          <a:xfrm>
            <a:off x="6171075" y="1855450"/>
            <a:ext cx="2118300" cy="8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2"/>
                </a:solidFill>
                <a:latin typeface="Josefin Sans"/>
                <a:ea typeface="Josefin Sans"/>
                <a:cs typeface="Josefin Sans"/>
                <a:sym typeface="Josefin Sans"/>
              </a:rPr>
              <a:t>Alto rendimiento en clasificación</a:t>
            </a:r>
            <a:endParaRPr sz="1800">
              <a:solidFill>
                <a:schemeClr val="dk2"/>
              </a:solidFill>
            </a:endParaRPr>
          </a:p>
        </p:txBody>
      </p:sp>
      <p:sp>
        <p:nvSpPr>
          <p:cNvPr id="807" name="Google Shape;807;p42"/>
          <p:cNvSpPr txBox="1"/>
          <p:nvPr/>
        </p:nvSpPr>
        <p:spPr>
          <a:xfrm>
            <a:off x="765750" y="1107200"/>
            <a:ext cx="687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800">
                <a:solidFill>
                  <a:schemeClr val="dk2"/>
                </a:solidFill>
                <a:latin typeface="Josefin Sans"/>
                <a:ea typeface="Josefin Sans"/>
                <a:cs typeface="Josefin Sans"/>
                <a:sym typeface="Josefin Sans"/>
              </a:rPr>
              <a:t>Motivación para usarlo en este problema:</a:t>
            </a:r>
            <a:endParaRPr sz="1800">
              <a:solidFill>
                <a:schemeClr val="dk2"/>
              </a:solidFill>
            </a:endParaRPr>
          </a:p>
        </p:txBody>
      </p:sp>
      <p:sp>
        <p:nvSpPr>
          <p:cNvPr id="808" name="Google Shape;808;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09" name="Google Shape;809;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10" name="Google Shape;810;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11" name="Google Shape;811;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12" name="Google Shape;812;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13" name="Google Shape;813;p42"/>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14" name="Google Shape;814;p42"/>
          <p:cNvSpPr/>
          <p:nvPr/>
        </p:nvSpPr>
        <p:spPr>
          <a:xfrm>
            <a:off x="0" y="4786256"/>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42"/>
          <p:cNvSpPr/>
          <p:nvPr/>
        </p:nvSpPr>
        <p:spPr>
          <a:xfrm>
            <a:off x="26050" y="4808606"/>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42"/>
          <p:cNvSpPr/>
          <p:nvPr/>
        </p:nvSpPr>
        <p:spPr>
          <a:xfrm>
            <a:off x="3076183" y="4808606"/>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42"/>
          <p:cNvSpPr txBox="1"/>
          <p:nvPr/>
        </p:nvSpPr>
        <p:spPr>
          <a:xfrm>
            <a:off x="26050"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818" name="Google Shape;818;p42"/>
          <p:cNvSpPr/>
          <p:nvPr/>
        </p:nvSpPr>
        <p:spPr>
          <a:xfrm>
            <a:off x="7903471" y="4808606"/>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p42"/>
          <p:cNvSpPr txBox="1"/>
          <p:nvPr/>
        </p:nvSpPr>
        <p:spPr>
          <a:xfrm>
            <a:off x="3076183" y="4764807"/>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820" name="Google Shape;820;p42"/>
          <p:cNvSpPr txBox="1"/>
          <p:nvPr/>
        </p:nvSpPr>
        <p:spPr>
          <a:xfrm>
            <a:off x="7780471" y="4764807"/>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821" name="Google Shape;821;p42"/>
          <p:cNvSpPr/>
          <p:nvPr/>
        </p:nvSpPr>
        <p:spPr>
          <a:xfrm>
            <a:off x="5567903"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p42"/>
          <p:cNvSpPr/>
          <p:nvPr/>
        </p:nvSpPr>
        <p:spPr>
          <a:xfrm>
            <a:off x="6332980"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3" name="Google Shape;823;p42"/>
          <p:cNvSpPr/>
          <p:nvPr/>
        </p:nvSpPr>
        <p:spPr>
          <a:xfrm>
            <a:off x="7098057" y="4808606"/>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42"/>
          <p:cNvSpPr txBox="1"/>
          <p:nvPr/>
        </p:nvSpPr>
        <p:spPr>
          <a:xfrm>
            <a:off x="5567915"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825" name="Google Shape;825;p42"/>
          <p:cNvSpPr txBox="1"/>
          <p:nvPr/>
        </p:nvSpPr>
        <p:spPr>
          <a:xfrm>
            <a:off x="6332992" y="4811006"/>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826" name="Google Shape;826;p42"/>
          <p:cNvSpPr txBox="1"/>
          <p:nvPr/>
        </p:nvSpPr>
        <p:spPr>
          <a:xfrm>
            <a:off x="7118219"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827" name="Google Shape;827;p42"/>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28" name="Google Shape;828;p42"/>
          <p:cNvSpPr txBox="1"/>
          <p:nvPr/>
        </p:nvSpPr>
        <p:spPr>
          <a:xfrm>
            <a:off x="3389850" y="3174875"/>
            <a:ext cx="2364300" cy="8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2"/>
                </a:solidFill>
                <a:latin typeface="Josefin Sans"/>
                <a:ea typeface="Josefin Sans"/>
                <a:cs typeface="Josefin Sans"/>
                <a:sym typeface="Josefin Sans"/>
              </a:rPr>
              <a:t>Manejo variabilidad imágenes</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3"/>
          <p:cNvSpPr/>
          <p:nvPr/>
        </p:nvSpPr>
        <p:spPr>
          <a:xfrm>
            <a:off x="52975" y="1737600"/>
            <a:ext cx="2498700" cy="1668300"/>
          </a:xfrm>
          <a:prstGeom prst="roundRect">
            <a:avLst>
              <a:gd fmla="val 16667" name="adj"/>
            </a:avLst>
          </a:prstGeom>
          <a:solidFill>
            <a:srgbClr val="ECF3CD">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43"/>
          <p:cNvSpPr/>
          <p:nvPr/>
        </p:nvSpPr>
        <p:spPr>
          <a:xfrm>
            <a:off x="2735625" y="1017725"/>
            <a:ext cx="6279300" cy="3653400"/>
          </a:xfrm>
          <a:prstGeom prst="roundRect">
            <a:avLst>
              <a:gd fmla="val 16667" name="adj"/>
            </a:avLst>
          </a:prstGeom>
          <a:solidFill>
            <a:srgbClr val="BCD44B">
              <a:alpha val="278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43"/>
          <p:cNvSpPr txBox="1"/>
          <p:nvPr>
            <p:ph type="title"/>
          </p:nvPr>
        </p:nvSpPr>
        <p:spPr>
          <a:xfrm>
            <a:off x="210400" y="351350"/>
            <a:ext cx="38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Modelos Seleccionados</a:t>
            </a:r>
            <a:endParaRPr b="1">
              <a:latin typeface="Josefin Sans"/>
              <a:ea typeface="Josefin Sans"/>
              <a:cs typeface="Josefin Sans"/>
              <a:sym typeface="Josefin Sans"/>
            </a:endParaRPr>
          </a:p>
        </p:txBody>
      </p:sp>
      <p:sp>
        <p:nvSpPr>
          <p:cNvPr id="836" name="Google Shape;83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37" name="Google Shape;837;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38" name="Google Shape;838;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39" name="Google Shape;839;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40" name="Google Shape;840;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41" name="Google Shape;841;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42" name="Google Shape;842;p43"/>
          <p:cNvSpPr txBox="1"/>
          <p:nvPr>
            <p:ph idx="12" type="sldNum"/>
          </p:nvPr>
        </p:nvSpPr>
        <p:spPr>
          <a:xfrm>
            <a:off x="8472456" y="466322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43" name="Google Shape;843;p43"/>
          <p:cNvSpPr/>
          <p:nvPr/>
        </p:nvSpPr>
        <p:spPr>
          <a:xfrm>
            <a:off x="0" y="4786256"/>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43"/>
          <p:cNvSpPr/>
          <p:nvPr/>
        </p:nvSpPr>
        <p:spPr>
          <a:xfrm>
            <a:off x="26050" y="4808606"/>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43"/>
          <p:cNvSpPr/>
          <p:nvPr/>
        </p:nvSpPr>
        <p:spPr>
          <a:xfrm>
            <a:off x="3076183" y="4808606"/>
            <a:ext cx="24342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p43"/>
          <p:cNvSpPr txBox="1"/>
          <p:nvPr/>
        </p:nvSpPr>
        <p:spPr>
          <a:xfrm>
            <a:off x="26050"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847" name="Google Shape;847;p43"/>
          <p:cNvSpPr/>
          <p:nvPr/>
        </p:nvSpPr>
        <p:spPr>
          <a:xfrm>
            <a:off x="7903471" y="4808606"/>
            <a:ext cx="12144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43"/>
          <p:cNvSpPr txBox="1"/>
          <p:nvPr/>
        </p:nvSpPr>
        <p:spPr>
          <a:xfrm>
            <a:off x="3076183" y="4764807"/>
            <a:ext cx="25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849" name="Google Shape;849;p43"/>
          <p:cNvSpPr txBox="1"/>
          <p:nvPr/>
        </p:nvSpPr>
        <p:spPr>
          <a:xfrm>
            <a:off x="7780471" y="4764807"/>
            <a:ext cx="14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850" name="Google Shape;850;p43"/>
          <p:cNvSpPr/>
          <p:nvPr/>
        </p:nvSpPr>
        <p:spPr>
          <a:xfrm>
            <a:off x="5567903"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 name="Google Shape;851;p43"/>
          <p:cNvSpPr/>
          <p:nvPr/>
        </p:nvSpPr>
        <p:spPr>
          <a:xfrm>
            <a:off x="6332980" y="4808606"/>
            <a:ext cx="747900" cy="312600"/>
          </a:xfrm>
          <a:prstGeom prst="rect">
            <a:avLst/>
          </a:prstGeom>
          <a:solidFill>
            <a:srgbClr val="647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2" name="Google Shape;852;p43"/>
          <p:cNvSpPr/>
          <p:nvPr/>
        </p:nvSpPr>
        <p:spPr>
          <a:xfrm>
            <a:off x="7098057" y="4808606"/>
            <a:ext cx="747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3" name="Google Shape;853;p43"/>
          <p:cNvSpPr txBox="1"/>
          <p:nvPr/>
        </p:nvSpPr>
        <p:spPr>
          <a:xfrm>
            <a:off x="5567915"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Detección</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y recorte</a:t>
            </a:r>
            <a:endParaRPr sz="800">
              <a:solidFill>
                <a:schemeClr val="lt1"/>
              </a:solidFill>
              <a:latin typeface="Josefin Sans"/>
              <a:ea typeface="Josefin Sans"/>
              <a:cs typeface="Josefin Sans"/>
              <a:sym typeface="Josefin Sans"/>
            </a:endParaRPr>
          </a:p>
        </p:txBody>
      </p:sp>
      <p:sp>
        <p:nvSpPr>
          <p:cNvPr id="854" name="Google Shape;854;p43"/>
          <p:cNvSpPr txBox="1"/>
          <p:nvPr/>
        </p:nvSpPr>
        <p:spPr>
          <a:xfrm>
            <a:off x="6332992" y="4811006"/>
            <a:ext cx="74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BoVW</a:t>
            </a:r>
            <a:endParaRPr sz="800">
              <a:solidFill>
                <a:schemeClr val="lt1"/>
              </a:solidFill>
              <a:latin typeface="Josefin Sans"/>
              <a:ea typeface="Josefin Sans"/>
              <a:cs typeface="Josefin Sans"/>
              <a:sym typeface="Josefin Sans"/>
            </a:endParaRPr>
          </a:p>
        </p:txBody>
      </p:sp>
      <p:sp>
        <p:nvSpPr>
          <p:cNvPr id="855" name="Google Shape;855;p43"/>
          <p:cNvSpPr txBox="1"/>
          <p:nvPr/>
        </p:nvSpPr>
        <p:spPr>
          <a:xfrm>
            <a:off x="7118219" y="4749357"/>
            <a:ext cx="74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Deep</a:t>
            </a:r>
            <a:endParaRPr sz="800">
              <a:solidFill>
                <a:schemeClr val="lt1"/>
              </a:solidFill>
              <a:latin typeface="Josefin Sans"/>
              <a:ea typeface="Josefin Sans"/>
              <a:cs typeface="Josefin Sans"/>
              <a:sym typeface="Josefin Sans"/>
            </a:endParaRPr>
          </a:p>
          <a:p>
            <a:pPr indent="0" lvl="0" marL="0" rtl="0" algn="ctr">
              <a:spcBef>
                <a:spcPts val="0"/>
              </a:spcBef>
              <a:spcAft>
                <a:spcPts val="0"/>
              </a:spcAft>
              <a:buNone/>
            </a:pPr>
            <a:r>
              <a:rPr lang="es" sz="800">
                <a:solidFill>
                  <a:schemeClr val="lt1"/>
                </a:solidFill>
                <a:latin typeface="Josefin Sans"/>
                <a:ea typeface="Josefin Sans"/>
                <a:cs typeface="Josefin Sans"/>
                <a:sym typeface="Josefin Sans"/>
              </a:rPr>
              <a:t>Learning</a:t>
            </a:r>
            <a:endParaRPr sz="800">
              <a:solidFill>
                <a:schemeClr val="lt1"/>
              </a:solidFill>
              <a:latin typeface="Josefin Sans"/>
              <a:ea typeface="Josefin Sans"/>
              <a:cs typeface="Josefin Sans"/>
              <a:sym typeface="Josefin Sans"/>
            </a:endParaRPr>
          </a:p>
        </p:txBody>
      </p:sp>
      <p:sp>
        <p:nvSpPr>
          <p:cNvPr id="856" name="Google Shape;856;p43"/>
          <p:cNvSpPr txBox="1"/>
          <p:nvPr/>
        </p:nvSpPr>
        <p:spPr>
          <a:xfrm>
            <a:off x="928375" y="2191650"/>
            <a:ext cx="747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04819"/>
                </a:solidFill>
              </a:rPr>
              <a:t>CNN</a:t>
            </a:r>
            <a:endParaRPr b="1" sz="1800">
              <a:solidFill>
                <a:srgbClr val="404819"/>
              </a:solidFill>
            </a:endParaRPr>
          </a:p>
        </p:txBody>
      </p:sp>
      <p:sp>
        <p:nvSpPr>
          <p:cNvPr id="857" name="Google Shape;857;p43"/>
          <p:cNvSpPr txBox="1"/>
          <p:nvPr/>
        </p:nvSpPr>
        <p:spPr>
          <a:xfrm>
            <a:off x="2939375" y="1255050"/>
            <a:ext cx="87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04819"/>
                </a:solidFill>
              </a:rPr>
              <a:t>LeNet</a:t>
            </a:r>
            <a:endParaRPr b="1" sz="1800">
              <a:solidFill>
                <a:srgbClr val="404819"/>
              </a:solidFill>
            </a:endParaRPr>
          </a:p>
        </p:txBody>
      </p:sp>
      <p:sp>
        <p:nvSpPr>
          <p:cNvPr id="858" name="Google Shape;858;p43"/>
          <p:cNvSpPr txBox="1"/>
          <p:nvPr/>
        </p:nvSpPr>
        <p:spPr>
          <a:xfrm>
            <a:off x="7727100" y="1322763"/>
            <a:ext cx="1045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04819"/>
                </a:solidFill>
              </a:rPr>
              <a:t>AlexNet</a:t>
            </a:r>
            <a:endParaRPr b="1" sz="1800">
              <a:solidFill>
                <a:srgbClr val="404819"/>
              </a:solidFill>
            </a:endParaRPr>
          </a:p>
        </p:txBody>
      </p:sp>
      <p:sp>
        <p:nvSpPr>
          <p:cNvPr id="859" name="Google Shape;859;p43"/>
          <p:cNvSpPr txBox="1"/>
          <p:nvPr/>
        </p:nvSpPr>
        <p:spPr>
          <a:xfrm>
            <a:off x="5068650" y="2340750"/>
            <a:ext cx="1143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04819"/>
                </a:solidFill>
              </a:rPr>
              <a:t>VGGNet</a:t>
            </a:r>
            <a:endParaRPr b="1" sz="1800">
              <a:solidFill>
                <a:srgbClr val="404819"/>
              </a:solidFill>
            </a:endParaRPr>
          </a:p>
        </p:txBody>
      </p:sp>
      <p:sp>
        <p:nvSpPr>
          <p:cNvPr id="860" name="Google Shape;860;p43"/>
          <p:cNvSpPr txBox="1"/>
          <p:nvPr/>
        </p:nvSpPr>
        <p:spPr>
          <a:xfrm>
            <a:off x="2852225" y="3500125"/>
            <a:ext cx="1045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04819"/>
                </a:solidFill>
              </a:rPr>
              <a:t>ResNet </a:t>
            </a:r>
            <a:endParaRPr b="1" sz="1800">
              <a:solidFill>
                <a:srgbClr val="404819"/>
              </a:solidFill>
            </a:endParaRPr>
          </a:p>
        </p:txBody>
      </p:sp>
      <p:sp>
        <p:nvSpPr>
          <p:cNvPr id="861" name="Google Shape;861;p43"/>
          <p:cNvSpPr txBox="1"/>
          <p:nvPr/>
        </p:nvSpPr>
        <p:spPr>
          <a:xfrm>
            <a:off x="168175" y="2675707"/>
            <a:ext cx="22683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Base para muchos modelos</a:t>
            </a:r>
            <a:endParaRPr sz="1300">
              <a:solidFill>
                <a:schemeClr val="dk2"/>
              </a:solidFill>
            </a:endParaRPr>
          </a:p>
        </p:txBody>
      </p:sp>
      <p:sp>
        <p:nvSpPr>
          <p:cNvPr id="862" name="Google Shape;862;p43"/>
          <p:cNvSpPr txBox="1"/>
          <p:nvPr/>
        </p:nvSpPr>
        <p:spPr>
          <a:xfrm>
            <a:off x="6651450" y="3522100"/>
            <a:ext cx="23697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04819"/>
                </a:solidFill>
              </a:rPr>
              <a:t>ResNet con recorte</a:t>
            </a:r>
            <a:endParaRPr b="1" sz="1800">
              <a:solidFill>
                <a:srgbClr val="404819"/>
              </a:solidFill>
            </a:endParaRPr>
          </a:p>
        </p:txBody>
      </p:sp>
      <p:sp>
        <p:nvSpPr>
          <p:cNvPr id="863" name="Google Shape;863;p43"/>
          <p:cNvSpPr txBox="1"/>
          <p:nvPr/>
        </p:nvSpPr>
        <p:spPr>
          <a:xfrm>
            <a:off x="2939375" y="1682850"/>
            <a:ext cx="3105000" cy="9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Reconocimiento de dígitos</a:t>
            </a:r>
            <a:endParaRPr sz="1300">
              <a:solidFill>
                <a:schemeClr val="dk2"/>
              </a:solidFill>
            </a:endParaRPr>
          </a:p>
          <a:p>
            <a:pPr indent="0" lvl="0" marL="0" rtl="0" algn="l">
              <a:spcBef>
                <a:spcPts val="0"/>
              </a:spcBef>
              <a:spcAft>
                <a:spcPts val="0"/>
              </a:spcAft>
              <a:buNone/>
            </a:pPr>
            <a:r>
              <a:rPr lang="es" sz="1300">
                <a:solidFill>
                  <a:schemeClr val="dk2"/>
                </a:solidFill>
              </a:rPr>
              <a:t>Arquitectura simple</a:t>
            </a:r>
            <a:endParaRPr sz="1300">
              <a:solidFill>
                <a:schemeClr val="dk2"/>
              </a:solidFill>
            </a:endParaRPr>
          </a:p>
        </p:txBody>
      </p:sp>
      <p:sp>
        <p:nvSpPr>
          <p:cNvPr id="864" name="Google Shape;864;p43"/>
          <p:cNvSpPr txBox="1"/>
          <p:nvPr/>
        </p:nvSpPr>
        <p:spPr>
          <a:xfrm>
            <a:off x="6160725" y="1641300"/>
            <a:ext cx="2854200" cy="10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Equilibrio profundidad - complejidad</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
        <p:nvSpPr>
          <p:cNvPr id="865" name="Google Shape;865;p43"/>
          <p:cNvSpPr txBox="1"/>
          <p:nvPr/>
        </p:nvSpPr>
        <p:spPr>
          <a:xfrm>
            <a:off x="4981875" y="2750025"/>
            <a:ext cx="15270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Mayor potencia </a:t>
            </a:r>
            <a:endParaRPr sz="1300">
              <a:solidFill>
                <a:schemeClr val="dk2"/>
              </a:solidFill>
            </a:endParaRPr>
          </a:p>
          <a:p>
            <a:pPr indent="0" lvl="0" marL="0" rtl="0" algn="l">
              <a:spcBef>
                <a:spcPts val="0"/>
              </a:spcBef>
              <a:spcAft>
                <a:spcPts val="0"/>
              </a:spcAft>
              <a:buNone/>
            </a:pPr>
            <a:r>
              <a:rPr lang="es" sz="1300">
                <a:solidFill>
                  <a:schemeClr val="dk2"/>
                </a:solidFill>
              </a:rPr>
              <a:t>Más profundo</a:t>
            </a:r>
            <a:endParaRPr sz="1300">
              <a:solidFill>
                <a:schemeClr val="dk2"/>
              </a:solidFill>
            </a:endParaRPr>
          </a:p>
        </p:txBody>
      </p:sp>
      <p:sp>
        <p:nvSpPr>
          <p:cNvPr id="866" name="Google Shape;866;p43"/>
          <p:cNvSpPr txBox="1"/>
          <p:nvPr/>
        </p:nvSpPr>
        <p:spPr>
          <a:xfrm>
            <a:off x="2852225" y="3887900"/>
            <a:ext cx="18510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Menos parámetros </a:t>
            </a:r>
            <a:endParaRPr sz="1300">
              <a:solidFill>
                <a:schemeClr val="dk2"/>
              </a:solidFill>
            </a:endParaRPr>
          </a:p>
          <a:p>
            <a:pPr indent="0" lvl="0" marL="0" rtl="0" algn="l">
              <a:spcBef>
                <a:spcPts val="0"/>
              </a:spcBef>
              <a:spcAft>
                <a:spcPts val="0"/>
              </a:spcAft>
              <a:buNone/>
            </a:pPr>
            <a:r>
              <a:rPr lang="es" sz="1300">
                <a:solidFill>
                  <a:schemeClr val="dk2"/>
                </a:solidFill>
              </a:rPr>
              <a:t>Arquitectura profunda</a:t>
            </a:r>
            <a:endParaRPr sz="1300">
              <a:solidFill>
                <a:schemeClr val="dk2"/>
              </a:solidFill>
            </a:endParaRPr>
          </a:p>
        </p:txBody>
      </p:sp>
      <p:sp>
        <p:nvSpPr>
          <p:cNvPr id="867" name="Google Shape;867;p43"/>
          <p:cNvSpPr txBox="1"/>
          <p:nvPr/>
        </p:nvSpPr>
        <p:spPr>
          <a:xfrm>
            <a:off x="7242150" y="3818750"/>
            <a:ext cx="1779000" cy="9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2"/>
                </a:solidFill>
              </a:rPr>
              <a:t>Atención focalizada</a:t>
            </a:r>
            <a:endParaRPr sz="1300">
              <a:solidFill>
                <a:schemeClr val="dk2"/>
              </a:solidFill>
            </a:endParaRPr>
          </a:p>
          <a:p>
            <a:pPr indent="0" lvl="0" marL="0" rtl="0" algn="l">
              <a:spcBef>
                <a:spcPts val="0"/>
              </a:spcBef>
              <a:spcAft>
                <a:spcPts val="0"/>
              </a:spcAft>
              <a:buNone/>
            </a:pPr>
            <a:r>
              <a:rPr lang="es" sz="1300">
                <a:solidFill>
                  <a:schemeClr val="dk2"/>
                </a:solidFill>
              </a:rPr>
              <a:t>Mejora en velocidad</a:t>
            </a:r>
            <a:endParaRPr sz="1300">
              <a:solidFill>
                <a:schemeClr val="dk2"/>
              </a:solidFill>
            </a:endParaRPr>
          </a:p>
        </p:txBody>
      </p:sp>
      <p:sp>
        <p:nvSpPr>
          <p:cNvPr id="868" name="Google Shape;868;p43"/>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4"/>
          <p:cNvSpPr txBox="1"/>
          <p:nvPr>
            <p:ph type="title"/>
          </p:nvPr>
        </p:nvSpPr>
        <p:spPr>
          <a:xfrm>
            <a:off x="311700" y="19649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latin typeface="Josefin Sans"/>
                <a:ea typeface="Josefin Sans"/>
                <a:cs typeface="Josefin Sans"/>
                <a:sym typeface="Josefin Sans"/>
              </a:rPr>
              <a:t>Conclusiones</a:t>
            </a:r>
            <a:endParaRPr b="1">
              <a:latin typeface="Josefin Sans"/>
              <a:ea typeface="Josefin Sans"/>
              <a:cs typeface="Josefin Sans"/>
              <a:sym typeface="Josefin Sans"/>
            </a:endParaRPr>
          </a:p>
        </p:txBody>
      </p:sp>
      <p:sp>
        <p:nvSpPr>
          <p:cNvPr id="874" name="Google Shape;87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75" name="Google Shape;87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76" name="Google Shape;87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77" name="Google Shape;87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78" name="Google Shape;87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79" name="Google Shape;879;p44"/>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p44"/>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44"/>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p44"/>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883" name="Google Shape;883;p44"/>
          <p:cNvSpPr/>
          <p:nvPr/>
        </p:nvSpPr>
        <p:spPr>
          <a:xfrm>
            <a:off x="6126325" y="4808600"/>
            <a:ext cx="29916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p44"/>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885" name="Google Shape;885;p44"/>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886" name="Google Shape;886;p44"/>
          <p:cNvPicPr preferRelativeResize="0"/>
          <p:nvPr/>
        </p:nvPicPr>
        <p:blipFill rotWithShape="1">
          <a:blip r:embed="rId3">
            <a:alphaModFix amt="7000"/>
          </a:blip>
          <a:srcRect b="18546" l="0" r="0" t="0"/>
          <a:stretch/>
        </p:blipFill>
        <p:spPr>
          <a:xfrm>
            <a:off x="0" y="-7275"/>
            <a:ext cx="9144003" cy="4786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5"/>
          <p:cNvSpPr txBox="1"/>
          <p:nvPr>
            <p:ph type="title"/>
          </p:nvPr>
        </p:nvSpPr>
        <p:spPr>
          <a:xfrm>
            <a:off x="311700" y="445025"/>
            <a:ext cx="207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Josefin Sans"/>
                <a:ea typeface="Josefin Sans"/>
                <a:cs typeface="Josefin Sans"/>
                <a:sym typeface="Josefin Sans"/>
              </a:rPr>
              <a:t>Conclusiones</a:t>
            </a:r>
            <a:endParaRPr>
              <a:latin typeface="Josefin Sans"/>
              <a:ea typeface="Josefin Sans"/>
              <a:cs typeface="Josefin Sans"/>
              <a:sym typeface="Josefin Sans"/>
            </a:endParaRPr>
          </a:p>
          <a:p>
            <a:pPr indent="0" lvl="0" marL="0" rtl="0" algn="l">
              <a:spcBef>
                <a:spcPts val="0"/>
              </a:spcBef>
              <a:spcAft>
                <a:spcPts val="0"/>
              </a:spcAft>
              <a:buNone/>
            </a:pPr>
            <a:r>
              <a:t/>
            </a:r>
            <a:endParaRPr/>
          </a:p>
        </p:txBody>
      </p:sp>
      <p:sp>
        <p:nvSpPr>
          <p:cNvPr id="892" name="Google Shape;892;p45"/>
          <p:cNvSpPr txBox="1"/>
          <p:nvPr>
            <p:ph idx="1" type="body"/>
          </p:nvPr>
        </p:nvSpPr>
        <p:spPr>
          <a:xfrm>
            <a:off x="311700" y="3641538"/>
            <a:ext cx="8520600" cy="10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Josefin Sans"/>
                <a:ea typeface="Josefin Sans"/>
                <a:cs typeface="Josefin Sans"/>
                <a:sym typeface="Josefin Sans"/>
              </a:rPr>
              <a:t>ResNet es el campeón.</a:t>
            </a:r>
            <a:endParaRPr>
              <a:latin typeface="Josefin Sans"/>
              <a:ea typeface="Josefin Sans"/>
              <a:cs typeface="Josefin Sans"/>
              <a:sym typeface="Josefin Sans"/>
            </a:endParaRPr>
          </a:p>
          <a:p>
            <a:pPr indent="0" lvl="0" marL="0" rtl="0" algn="l">
              <a:spcBef>
                <a:spcPts val="1200"/>
              </a:spcBef>
              <a:spcAft>
                <a:spcPts val="1200"/>
              </a:spcAft>
              <a:buNone/>
            </a:pPr>
            <a:r>
              <a:rPr lang="es">
                <a:latin typeface="Josefin Sans"/>
                <a:ea typeface="Josefin Sans"/>
                <a:cs typeface="Josefin Sans"/>
                <a:sym typeface="Josefin Sans"/>
              </a:rPr>
              <a:t>¿Merece la pena el preprocesado (recorte) de las imágenes?</a:t>
            </a:r>
            <a:endParaRPr>
              <a:latin typeface="Josefin Sans"/>
              <a:ea typeface="Josefin Sans"/>
              <a:cs typeface="Josefin Sans"/>
              <a:sym typeface="Josefin Sans"/>
            </a:endParaRPr>
          </a:p>
        </p:txBody>
      </p:sp>
      <p:sp>
        <p:nvSpPr>
          <p:cNvPr id="893" name="Google Shape;89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4" name="Google Shape;89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5" name="Google Shape;89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6" name="Google Shape;89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7" name="Google Shape;89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8" name="Google Shape;898;p45"/>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p45"/>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45"/>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45"/>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902" name="Google Shape;902;p45"/>
          <p:cNvSpPr/>
          <p:nvPr/>
        </p:nvSpPr>
        <p:spPr>
          <a:xfrm>
            <a:off x="6126325" y="4808600"/>
            <a:ext cx="29916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45"/>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904" name="Google Shape;904;p45"/>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905" name="Google Shape;905;p45"/>
          <p:cNvPicPr preferRelativeResize="0"/>
          <p:nvPr/>
        </p:nvPicPr>
        <p:blipFill>
          <a:blip r:embed="rId3">
            <a:alphaModFix/>
          </a:blip>
          <a:stretch>
            <a:fillRect/>
          </a:stretch>
        </p:blipFill>
        <p:spPr>
          <a:xfrm>
            <a:off x="500499" y="1017725"/>
            <a:ext cx="8173325" cy="2512150"/>
          </a:xfrm>
          <a:prstGeom prst="rect">
            <a:avLst/>
          </a:prstGeom>
          <a:noFill/>
          <a:ln>
            <a:noFill/>
          </a:ln>
        </p:spPr>
      </p:pic>
      <p:cxnSp>
        <p:nvCxnSpPr>
          <p:cNvPr id="906" name="Google Shape;906;p45"/>
          <p:cNvCxnSpPr/>
          <p:nvPr/>
        </p:nvCxnSpPr>
        <p:spPr>
          <a:xfrm>
            <a:off x="531775" y="1036025"/>
            <a:ext cx="8077500" cy="0"/>
          </a:xfrm>
          <a:prstGeom prst="straightConnector1">
            <a:avLst/>
          </a:prstGeom>
          <a:noFill/>
          <a:ln cap="flat" cmpd="sng" w="9525">
            <a:solidFill>
              <a:schemeClr val="dk2"/>
            </a:solidFill>
            <a:prstDash val="solid"/>
            <a:round/>
            <a:headEnd len="med" w="med" type="none"/>
            <a:tailEnd len="med" w="med" type="none"/>
          </a:ln>
        </p:spPr>
      </p:cxnSp>
      <p:sp>
        <p:nvSpPr>
          <p:cNvPr id="907" name="Google Shape;907;p45"/>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Josefin Sans"/>
                <a:ea typeface="Josefin Sans"/>
                <a:cs typeface="Josefin Sans"/>
                <a:sym typeface="Josefin Sans"/>
              </a:rPr>
              <a:t>Conclusiones</a:t>
            </a:r>
            <a:endParaRPr>
              <a:latin typeface="Josefin Sans"/>
              <a:ea typeface="Josefin Sans"/>
              <a:cs typeface="Josefin Sans"/>
              <a:sym typeface="Josefin Sans"/>
            </a:endParaRPr>
          </a:p>
        </p:txBody>
      </p:sp>
      <p:sp>
        <p:nvSpPr>
          <p:cNvPr id="913" name="Google Shape;91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4" name="Google Shape;91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5" name="Google Shape;91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6" name="Google Shape;91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7" name="Google Shape;91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8" name="Google Shape;918;p46"/>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46"/>
          <p:cNvSpPr/>
          <p:nvPr/>
        </p:nvSpPr>
        <p:spPr>
          <a:xfrm>
            <a:off x="26075"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p46"/>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1" name="Google Shape;921;p46"/>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922" name="Google Shape;922;p46"/>
          <p:cNvSpPr/>
          <p:nvPr/>
        </p:nvSpPr>
        <p:spPr>
          <a:xfrm>
            <a:off x="6126325" y="4808600"/>
            <a:ext cx="29916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p46"/>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924" name="Google Shape;924;p46"/>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925" name="Google Shape;925;p46"/>
          <p:cNvPicPr preferRelativeResize="0"/>
          <p:nvPr/>
        </p:nvPicPr>
        <p:blipFill>
          <a:blip r:embed="rId3">
            <a:alphaModFix/>
          </a:blip>
          <a:stretch>
            <a:fillRect/>
          </a:stretch>
        </p:blipFill>
        <p:spPr>
          <a:xfrm>
            <a:off x="6178425" y="69825"/>
            <a:ext cx="1265725" cy="4593400"/>
          </a:xfrm>
          <a:prstGeom prst="rect">
            <a:avLst/>
          </a:prstGeom>
          <a:noFill/>
          <a:ln>
            <a:noFill/>
          </a:ln>
        </p:spPr>
      </p:pic>
      <p:sp>
        <p:nvSpPr>
          <p:cNvPr id="926" name="Google Shape;926;p46"/>
          <p:cNvSpPr txBox="1"/>
          <p:nvPr/>
        </p:nvSpPr>
        <p:spPr>
          <a:xfrm>
            <a:off x="311700" y="1384450"/>
            <a:ext cx="362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En la práctica, lo mejor sería usar </a:t>
            </a:r>
            <a:r>
              <a:rPr lang="es" sz="1800">
                <a:solidFill>
                  <a:schemeClr val="dk2"/>
                </a:solidFill>
                <a:latin typeface="Josefin Sans"/>
                <a:ea typeface="Josefin Sans"/>
                <a:cs typeface="Josefin Sans"/>
                <a:sym typeface="Josefin Sans"/>
              </a:rPr>
              <a:t>ResNet18</a:t>
            </a:r>
            <a:r>
              <a:rPr lang="es" sz="1800">
                <a:solidFill>
                  <a:schemeClr val="dk2"/>
                </a:solidFill>
                <a:latin typeface="Josefin Sans"/>
                <a:ea typeface="Josefin Sans"/>
                <a:cs typeface="Josefin Sans"/>
                <a:sym typeface="Josefin Sans"/>
              </a:rPr>
              <a:t> sin preprocesado.</a:t>
            </a:r>
            <a:endParaRPr sz="1800">
              <a:solidFill>
                <a:schemeClr val="dk2"/>
              </a:solidFill>
              <a:latin typeface="Josefin Sans"/>
              <a:ea typeface="Josefin Sans"/>
              <a:cs typeface="Josefin Sans"/>
              <a:sym typeface="Josefin Sans"/>
            </a:endParaRPr>
          </a:p>
        </p:txBody>
      </p:sp>
      <p:sp>
        <p:nvSpPr>
          <p:cNvPr id="927" name="Google Shape;927;p46"/>
          <p:cNvSpPr txBox="1"/>
          <p:nvPr/>
        </p:nvSpPr>
        <p:spPr>
          <a:xfrm>
            <a:off x="311700" y="2672775"/>
            <a:ext cx="52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Josefin Sans"/>
                <a:ea typeface="Josefin Sans"/>
                <a:cs typeface="Josefin Sans"/>
                <a:sym typeface="Josefin Sans"/>
              </a:rPr>
              <a:t>¿Cambiaría algo tener un detector que sí sepa detectar mosquitos?</a:t>
            </a:r>
            <a:endParaRPr sz="1800">
              <a:solidFill>
                <a:schemeClr val="dk2"/>
              </a:solidFill>
              <a:latin typeface="Josefin Sans"/>
              <a:ea typeface="Josefin Sans"/>
              <a:cs typeface="Josefin Sans"/>
              <a:sym typeface="Josefin Sans"/>
            </a:endParaRPr>
          </a:p>
        </p:txBody>
      </p:sp>
      <p:pic>
        <p:nvPicPr>
          <p:cNvPr id="928" name="Google Shape;928;p46"/>
          <p:cNvPicPr preferRelativeResize="0"/>
          <p:nvPr/>
        </p:nvPicPr>
        <p:blipFill>
          <a:blip r:embed="rId4">
            <a:alphaModFix/>
          </a:blip>
          <a:stretch>
            <a:fillRect/>
          </a:stretch>
        </p:blipFill>
        <p:spPr>
          <a:xfrm rot="-1209814">
            <a:off x="7442601" y="1367378"/>
            <a:ext cx="1434274" cy="1649417"/>
          </a:xfrm>
          <a:prstGeom prst="rect">
            <a:avLst/>
          </a:prstGeom>
          <a:noFill/>
          <a:ln>
            <a:noFill/>
          </a:ln>
        </p:spPr>
      </p:pic>
      <p:sp>
        <p:nvSpPr>
          <p:cNvPr id="929" name="Google Shape;929;p46"/>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20700" y="256325"/>
            <a:ext cx="302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Josefin Sans"/>
                <a:ea typeface="Josefin Sans"/>
                <a:cs typeface="Josefin Sans"/>
                <a:sym typeface="Josefin Sans"/>
              </a:rPr>
              <a:t>Retos del dataset</a:t>
            </a:r>
            <a:endParaRPr b="1">
              <a:latin typeface="Josefin Sans"/>
              <a:ea typeface="Josefin Sans"/>
              <a:cs typeface="Josefin Sans"/>
              <a:sym typeface="Josefin Sans"/>
            </a:endParaRPr>
          </a:p>
        </p:txBody>
      </p:sp>
      <p:sp>
        <p:nvSpPr>
          <p:cNvPr id="106" name="Google Shape;10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07" name="Google Shape;10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08" name="Google Shape;108;p16"/>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6"/>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6"/>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6"/>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12" name="Google Shape;112;p16"/>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6"/>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114" name="Google Shape;114;p16"/>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115" name="Google Shape;115;p16"/>
          <p:cNvPicPr preferRelativeResize="0"/>
          <p:nvPr/>
        </p:nvPicPr>
        <p:blipFill rotWithShape="1">
          <a:blip r:embed="rId3">
            <a:alphaModFix/>
          </a:blip>
          <a:srcRect b="0" l="0" r="0" t="10233"/>
          <a:stretch/>
        </p:blipFill>
        <p:spPr>
          <a:xfrm>
            <a:off x="1655900" y="1193075"/>
            <a:ext cx="5862499" cy="3259300"/>
          </a:xfrm>
          <a:prstGeom prst="rect">
            <a:avLst/>
          </a:prstGeom>
          <a:noFill/>
          <a:ln>
            <a:noFill/>
          </a:ln>
        </p:spPr>
      </p:pic>
      <p:pic>
        <p:nvPicPr>
          <p:cNvPr id="116" name="Google Shape;116;p16"/>
          <p:cNvPicPr preferRelativeResize="0"/>
          <p:nvPr/>
        </p:nvPicPr>
        <p:blipFill>
          <a:blip r:embed="rId4">
            <a:alphaModFix/>
          </a:blip>
          <a:stretch>
            <a:fillRect/>
          </a:stretch>
        </p:blipFill>
        <p:spPr>
          <a:xfrm>
            <a:off x="3609325" y="880475"/>
            <a:ext cx="1925332" cy="312600"/>
          </a:xfrm>
          <a:prstGeom prst="rect">
            <a:avLst/>
          </a:prstGeom>
          <a:noFill/>
          <a:ln>
            <a:noFill/>
          </a:ln>
        </p:spPr>
      </p:pic>
      <p:sp>
        <p:nvSpPr>
          <p:cNvPr id="117" name="Google Shape;117;p16"/>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nvSpPr>
        <p:spPr>
          <a:xfrm>
            <a:off x="215100" y="3989000"/>
            <a:ext cx="20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accent2"/>
                </a:solidFill>
                <a:latin typeface="Josefin Sans"/>
                <a:ea typeface="Josefin Sans"/>
                <a:cs typeface="Josefin Sans"/>
                <a:sym typeface="Josefin Sans"/>
              </a:rPr>
              <a:t>Dificultad</a:t>
            </a:r>
            <a:r>
              <a:rPr lang="es" sz="1800">
                <a:solidFill>
                  <a:schemeClr val="dk2"/>
                </a:solidFill>
                <a:latin typeface="Josefin Sans"/>
                <a:ea typeface="Josefin Sans"/>
                <a:cs typeface="Josefin Sans"/>
                <a:sym typeface="Josefin Sans"/>
              </a:rPr>
              <a:t>: </a:t>
            </a:r>
            <a:r>
              <a:rPr b="1" lang="es" sz="1800">
                <a:solidFill>
                  <a:srgbClr val="274E13"/>
                </a:solidFill>
                <a:latin typeface="Josefin Sans"/>
                <a:ea typeface="Josefin Sans"/>
                <a:cs typeface="Josefin Sans"/>
                <a:sym typeface="Josefin Sans"/>
              </a:rPr>
              <a:t>fácil</a:t>
            </a:r>
            <a:endParaRPr b="1" sz="1800">
              <a:solidFill>
                <a:srgbClr val="274E13"/>
              </a:solidFill>
              <a:latin typeface="Josefin Sans"/>
              <a:ea typeface="Josefin Sans"/>
              <a:cs typeface="Josefin Sans"/>
              <a:sym typeface="Josefin Sans"/>
            </a:endParaRPr>
          </a:p>
        </p:txBody>
      </p:sp>
      <p:pic>
        <p:nvPicPr>
          <p:cNvPr id="123" name="Google Shape;123;p17"/>
          <p:cNvPicPr preferRelativeResize="0"/>
          <p:nvPr/>
        </p:nvPicPr>
        <p:blipFill rotWithShape="1">
          <a:blip r:embed="rId3">
            <a:alphaModFix/>
          </a:blip>
          <a:srcRect b="14557" l="0" r="0" t="1196"/>
          <a:stretch/>
        </p:blipFill>
        <p:spPr>
          <a:xfrm>
            <a:off x="4824150" y="0"/>
            <a:ext cx="4293775" cy="4786250"/>
          </a:xfrm>
          <a:prstGeom prst="rect">
            <a:avLst/>
          </a:prstGeom>
          <a:noFill/>
          <a:ln>
            <a:noFill/>
          </a:ln>
        </p:spPr>
      </p:pic>
      <p:sp>
        <p:nvSpPr>
          <p:cNvPr id="124" name="Google Shape;124;p17"/>
          <p:cNvSpPr txBox="1"/>
          <p:nvPr>
            <p:ph type="title"/>
          </p:nvPr>
        </p:nvSpPr>
        <p:spPr>
          <a:xfrm>
            <a:off x="215100" y="437175"/>
            <a:ext cx="4356900" cy="12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200">
                <a:latin typeface="Josefin Sans"/>
                <a:ea typeface="Josefin Sans"/>
                <a:cs typeface="Josefin Sans"/>
                <a:sym typeface="Josefin Sans"/>
              </a:rPr>
              <a:t>Retos del dataset:</a:t>
            </a:r>
            <a:endParaRPr sz="2200">
              <a:latin typeface="Josefin Sans"/>
              <a:ea typeface="Josefin Sans"/>
              <a:cs typeface="Josefin Sans"/>
              <a:sym typeface="Josefin Sans"/>
            </a:endParaRPr>
          </a:p>
        </p:txBody>
      </p:sp>
      <p:sp>
        <p:nvSpPr>
          <p:cNvPr id="125" name="Google Shape;12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6" name="Google Shape;12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7" name="Google Shape;127;p17"/>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7"/>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31" name="Google Shape;131;p17"/>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7"/>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133" name="Google Shape;133;p17"/>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134" name="Google Shape;134;p17"/>
          <p:cNvSpPr txBox="1"/>
          <p:nvPr>
            <p:ph type="title"/>
          </p:nvPr>
        </p:nvSpPr>
        <p:spPr>
          <a:xfrm>
            <a:off x="134250" y="805600"/>
            <a:ext cx="4689900" cy="12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2600">
                <a:latin typeface="Josefin Sans"/>
                <a:ea typeface="Josefin Sans"/>
                <a:cs typeface="Josefin Sans"/>
                <a:sym typeface="Josefin Sans"/>
              </a:rPr>
              <a:t>¿Dónde está el mosquito?</a:t>
            </a:r>
            <a:endParaRPr b="1" sz="2600">
              <a:latin typeface="Josefin Sans"/>
              <a:ea typeface="Josefin Sans"/>
              <a:cs typeface="Josefin Sans"/>
              <a:sym typeface="Josefin Sans"/>
            </a:endParaRPr>
          </a:p>
        </p:txBody>
      </p:sp>
      <p:sp>
        <p:nvSpPr>
          <p:cNvPr id="135" name="Google Shape;135;p17"/>
          <p:cNvSpPr txBox="1"/>
          <p:nvPr>
            <p:ph idx="12" type="sldNum"/>
          </p:nvPr>
        </p:nvSpPr>
        <p:spPr>
          <a:xfrm>
            <a:off x="3" y="4371200"/>
            <a:ext cx="33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nvSpPr>
        <p:spPr>
          <a:xfrm>
            <a:off x="6859900" y="3924325"/>
            <a:ext cx="20097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800">
                <a:solidFill>
                  <a:schemeClr val="accent2"/>
                </a:solidFill>
                <a:latin typeface="Josefin Sans"/>
                <a:ea typeface="Josefin Sans"/>
                <a:cs typeface="Josefin Sans"/>
                <a:sym typeface="Josefin Sans"/>
              </a:rPr>
              <a:t>Dificultad</a:t>
            </a:r>
            <a:r>
              <a:rPr lang="es" sz="1800">
                <a:solidFill>
                  <a:schemeClr val="dk2"/>
                </a:solidFill>
                <a:latin typeface="Josefin Sans"/>
                <a:ea typeface="Josefin Sans"/>
                <a:cs typeface="Josefin Sans"/>
                <a:sym typeface="Josefin Sans"/>
              </a:rPr>
              <a:t>: </a:t>
            </a:r>
            <a:endParaRPr sz="1800">
              <a:solidFill>
                <a:schemeClr val="dk2"/>
              </a:solidFill>
              <a:latin typeface="Josefin Sans"/>
              <a:ea typeface="Josefin Sans"/>
              <a:cs typeface="Josefin Sans"/>
              <a:sym typeface="Josefin Sans"/>
            </a:endParaRPr>
          </a:p>
          <a:p>
            <a:pPr indent="0" lvl="0" marL="0" rtl="0" algn="r">
              <a:spcBef>
                <a:spcPts val="0"/>
              </a:spcBef>
              <a:spcAft>
                <a:spcPts val="0"/>
              </a:spcAft>
              <a:buNone/>
            </a:pPr>
            <a:r>
              <a:rPr b="1" lang="es" sz="1800">
                <a:solidFill>
                  <a:srgbClr val="7F6000"/>
                </a:solidFill>
                <a:latin typeface="Josefin Sans"/>
                <a:ea typeface="Josefin Sans"/>
                <a:cs typeface="Josefin Sans"/>
                <a:sym typeface="Josefin Sans"/>
              </a:rPr>
              <a:t>media</a:t>
            </a:r>
            <a:endParaRPr b="1" sz="1800">
              <a:solidFill>
                <a:srgbClr val="7F6000"/>
              </a:solidFill>
              <a:latin typeface="Josefin Sans"/>
              <a:ea typeface="Josefin Sans"/>
              <a:cs typeface="Josefin Sans"/>
              <a:sym typeface="Josefin Sans"/>
            </a:endParaRPr>
          </a:p>
        </p:txBody>
      </p:sp>
      <p:sp>
        <p:nvSpPr>
          <p:cNvPr id="141" name="Google Shape;14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42" name="Google Shape;14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43" name="Google Shape;143;p18"/>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8"/>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47" name="Google Shape;147;p18"/>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8"/>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149" name="Google Shape;149;p18"/>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150" name="Google Shape;150;p18"/>
          <p:cNvPicPr preferRelativeResize="0"/>
          <p:nvPr/>
        </p:nvPicPr>
        <p:blipFill rotWithShape="1">
          <a:blip r:embed="rId3">
            <a:alphaModFix amt="8000"/>
          </a:blip>
          <a:srcRect b="20823" l="14324" r="0" t="0"/>
          <a:stretch/>
        </p:blipFill>
        <p:spPr>
          <a:xfrm>
            <a:off x="-26075" y="0"/>
            <a:ext cx="9144001" cy="4786250"/>
          </a:xfrm>
          <a:prstGeom prst="rect">
            <a:avLst/>
          </a:prstGeom>
          <a:noFill/>
          <a:ln>
            <a:noFill/>
          </a:ln>
        </p:spPr>
      </p:pic>
      <p:pic>
        <p:nvPicPr>
          <p:cNvPr id="151" name="Google Shape;151;p18"/>
          <p:cNvPicPr preferRelativeResize="0"/>
          <p:nvPr/>
        </p:nvPicPr>
        <p:blipFill rotWithShape="1">
          <a:blip r:embed="rId3">
            <a:alphaModFix/>
          </a:blip>
          <a:srcRect b="0" l="14324" r="0" t="0"/>
          <a:stretch/>
        </p:blipFill>
        <p:spPr>
          <a:xfrm>
            <a:off x="0" y="0"/>
            <a:ext cx="7239625" cy="4786250"/>
          </a:xfrm>
          <a:prstGeom prst="rect">
            <a:avLst/>
          </a:prstGeom>
          <a:noFill/>
          <a:ln>
            <a:noFill/>
          </a:ln>
        </p:spPr>
      </p:pic>
      <p:sp>
        <p:nvSpPr>
          <p:cNvPr id="152" name="Google Shape;152;p18"/>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mt="13000"/>
          </a:blip>
          <a:srcRect b="19753" l="0" r="0" t="40975"/>
          <a:stretch/>
        </p:blipFill>
        <p:spPr>
          <a:xfrm>
            <a:off x="15150" y="0"/>
            <a:ext cx="9144000" cy="4786251"/>
          </a:xfrm>
          <a:prstGeom prst="rect">
            <a:avLst/>
          </a:prstGeom>
          <a:noFill/>
          <a:ln>
            <a:noFill/>
          </a:ln>
        </p:spPr>
      </p:pic>
      <p:sp>
        <p:nvSpPr>
          <p:cNvPr id="158" name="Google Shape;158;p19"/>
          <p:cNvSpPr txBox="1"/>
          <p:nvPr/>
        </p:nvSpPr>
        <p:spPr>
          <a:xfrm>
            <a:off x="317150" y="4128400"/>
            <a:ext cx="20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accent2"/>
                </a:solidFill>
                <a:latin typeface="Josefin Sans"/>
                <a:ea typeface="Josefin Sans"/>
                <a:cs typeface="Josefin Sans"/>
                <a:sym typeface="Josefin Sans"/>
              </a:rPr>
              <a:t>Dificultad</a:t>
            </a:r>
            <a:r>
              <a:rPr lang="es" sz="1800">
                <a:solidFill>
                  <a:schemeClr val="dk2"/>
                </a:solidFill>
                <a:latin typeface="Josefin Sans"/>
                <a:ea typeface="Josefin Sans"/>
                <a:cs typeface="Josefin Sans"/>
                <a:sym typeface="Josefin Sans"/>
              </a:rPr>
              <a:t>: </a:t>
            </a:r>
            <a:r>
              <a:rPr b="1" lang="es" sz="1800">
                <a:solidFill>
                  <a:srgbClr val="990000"/>
                </a:solidFill>
                <a:latin typeface="Josefin Sans"/>
                <a:ea typeface="Josefin Sans"/>
                <a:cs typeface="Josefin Sans"/>
                <a:sym typeface="Josefin Sans"/>
              </a:rPr>
              <a:t>difícil</a:t>
            </a:r>
            <a:endParaRPr b="1" sz="1800">
              <a:solidFill>
                <a:srgbClr val="990000"/>
              </a:solidFill>
              <a:latin typeface="Josefin Sans"/>
              <a:ea typeface="Josefin Sans"/>
              <a:cs typeface="Josefin Sans"/>
              <a:sym typeface="Josefin Sans"/>
            </a:endParaRPr>
          </a:p>
        </p:txBody>
      </p:sp>
      <p:sp>
        <p:nvSpPr>
          <p:cNvPr id="159" name="Google Shape;15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60" name="Google Shape;16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61" name="Google Shape;161;p19"/>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9"/>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19"/>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19"/>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65" name="Google Shape;165;p19"/>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9"/>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167" name="Google Shape;167;p19"/>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168" name="Google Shape;168;p19"/>
          <p:cNvPicPr preferRelativeResize="0"/>
          <p:nvPr/>
        </p:nvPicPr>
        <p:blipFill rotWithShape="1">
          <a:blip r:embed="rId3">
            <a:alphaModFix/>
          </a:blip>
          <a:srcRect b="404" l="0" r="0" t="13440"/>
          <a:stretch/>
        </p:blipFill>
        <p:spPr>
          <a:xfrm>
            <a:off x="2556721" y="61513"/>
            <a:ext cx="4060867" cy="4663224"/>
          </a:xfrm>
          <a:prstGeom prst="rect">
            <a:avLst/>
          </a:prstGeom>
          <a:noFill/>
          <a:ln cap="flat" cmpd="sng" w="28575">
            <a:solidFill>
              <a:srgbClr val="980000"/>
            </a:solidFill>
            <a:prstDash val="solid"/>
            <a:round/>
            <a:headEnd len="sm" w="sm" type="none"/>
            <a:tailEnd len="sm" w="sm" type="none"/>
          </a:ln>
        </p:spPr>
      </p:pic>
      <p:sp>
        <p:nvSpPr>
          <p:cNvPr id="169" name="Google Shape;169;p19"/>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nvSpPr>
        <p:spPr>
          <a:xfrm>
            <a:off x="317150" y="4128400"/>
            <a:ext cx="20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accent2"/>
                </a:solidFill>
                <a:latin typeface="Josefin Sans"/>
                <a:ea typeface="Josefin Sans"/>
                <a:cs typeface="Josefin Sans"/>
                <a:sym typeface="Josefin Sans"/>
              </a:rPr>
              <a:t>Dificultad</a:t>
            </a:r>
            <a:r>
              <a:rPr lang="es" sz="1800">
                <a:solidFill>
                  <a:schemeClr val="dk2"/>
                </a:solidFill>
                <a:latin typeface="Josefin Sans"/>
                <a:ea typeface="Josefin Sans"/>
                <a:cs typeface="Josefin Sans"/>
                <a:sym typeface="Josefin Sans"/>
              </a:rPr>
              <a:t>: </a:t>
            </a:r>
            <a:r>
              <a:rPr b="1" lang="es" sz="1800">
                <a:solidFill>
                  <a:srgbClr val="990000"/>
                </a:solidFill>
                <a:latin typeface="Josefin Sans"/>
                <a:ea typeface="Josefin Sans"/>
                <a:cs typeface="Josefin Sans"/>
                <a:sym typeface="Josefin Sans"/>
              </a:rPr>
              <a:t>difícil</a:t>
            </a:r>
            <a:endParaRPr b="1" sz="1800">
              <a:solidFill>
                <a:srgbClr val="990000"/>
              </a:solidFill>
              <a:latin typeface="Josefin Sans"/>
              <a:ea typeface="Josefin Sans"/>
              <a:cs typeface="Josefin Sans"/>
              <a:sym typeface="Josefin Sans"/>
            </a:endParaRPr>
          </a:p>
        </p:txBody>
      </p:sp>
      <p:sp>
        <p:nvSpPr>
          <p:cNvPr id="175" name="Google Shape;17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6" name="Google Shape;17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7" name="Google Shape;177;p20"/>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0"/>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0"/>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0"/>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81" name="Google Shape;181;p20"/>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0"/>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183" name="Google Shape;183;p20"/>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pic>
        <p:nvPicPr>
          <p:cNvPr id="184" name="Google Shape;184;p20"/>
          <p:cNvPicPr preferRelativeResize="0"/>
          <p:nvPr/>
        </p:nvPicPr>
        <p:blipFill rotWithShape="1">
          <a:blip r:embed="rId3">
            <a:alphaModFix amt="10000"/>
          </a:blip>
          <a:srcRect b="16107" l="0" r="0" t="44796"/>
          <a:stretch/>
        </p:blipFill>
        <p:spPr>
          <a:xfrm>
            <a:off x="15150" y="0"/>
            <a:ext cx="9144000" cy="4764800"/>
          </a:xfrm>
          <a:prstGeom prst="rect">
            <a:avLst/>
          </a:prstGeom>
          <a:noFill/>
          <a:ln>
            <a:noFill/>
          </a:ln>
        </p:spPr>
      </p:pic>
      <p:pic>
        <p:nvPicPr>
          <p:cNvPr id="185" name="Google Shape;185;p20"/>
          <p:cNvPicPr preferRelativeResize="0"/>
          <p:nvPr/>
        </p:nvPicPr>
        <p:blipFill>
          <a:blip r:embed="rId4">
            <a:alphaModFix/>
          </a:blip>
          <a:stretch>
            <a:fillRect/>
          </a:stretch>
        </p:blipFill>
        <p:spPr>
          <a:xfrm>
            <a:off x="4217384" y="151312"/>
            <a:ext cx="4803766" cy="4462176"/>
          </a:xfrm>
          <a:prstGeom prst="rect">
            <a:avLst/>
          </a:prstGeom>
          <a:noFill/>
          <a:ln>
            <a:noFill/>
          </a:ln>
        </p:spPr>
      </p:pic>
      <p:sp>
        <p:nvSpPr>
          <p:cNvPr id="186" name="Google Shape;186;p20"/>
          <p:cNvSpPr/>
          <p:nvPr/>
        </p:nvSpPr>
        <p:spPr>
          <a:xfrm>
            <a:off x="5817083" y="1816547"/>
            <a:ext cx="959700" cy="876300"/>
          </a:xfrm>
          <a:prstGeom prst="ellipse">
            <a:avLst/>
          </a:pr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0"/>
          <p:cNvSpPr txBox="1"/>
          <p:nvPr>
            <p:ph idx="12" type="sldNum"/>
          </p:nvPr>
        </p:nvSpPr>
        <p:spPr>
          <a:xfrm>
            <a:off x="8569233" y="441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317150" y="4128400"/>
            <a:ext cx="26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accent2"/>
                </a:solidFill>
                <a:latin typeface="Josefin Sans"/>
                <a:ea typeface="Josefin Sans"/>
                <a:cs typeface="Josefin Sans"/>
                <a:sym typeface="Josefin Sans"/>
              </a:rPr>
              <a:t>Dificultad</a:t>
            </a:r>
            <a:r>
              <a:rPr lang="es" sz="1800">
                <a:solidFill>
                  <a:schemeClr val="dk2"/>
                </a:solidFill>
                <a:latin typeface="Josefin Sans"/>
                <a:ea typeface="Josefin Sans"/>
                <a:cs typeface="Josefin Sans"/>
                <a:sym typeface="Josefin Sans"/>
              </a:rPr>
              <a:t>: </a:t>
            </a:r>
            <a:r>
              <a:rPr b="1" lang="es" sz="1800">
                <a:solidFill>
                  <a:srgbClr val="741B47"/>
                </a:solidFill>
                <a:latin typeface="Josefin Sans"/>
                <a:ea typeface="Josefin Sans"/>
                <a:cs typeface="Josefin Sans"/>
                <a:sym typeface="Josefin Sans"/>
              </a:rPr>
              <a:t>imposible</a:t>
            </a:r>
            <a:endParaRPr b="1" sz="1800">
              <a:solidFill>
                <a:srgbClr val="741B47"/>
              </a:solidFill>
              <a:latin typeface="Josefin Sans"/>
              <a:ea typeface="Josefin Sans"/>
              <a:cs typeface="Josefin Sans"/>
              <a:sym typeface="Josefin Sans"/>
            </a:endParaRPr>
          </a:p>
        </p:txBody>
      </p:sp>
      <p:sp>
        <p:nvSpPr>
          <p:cNvPr id="193" name="Google Shape;1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94" name="Google Shape;1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95" name="Google Shape;195;p21"/>
          <p:cNvSpPr/>
          <p:nvPr/>
        </p:nvSpPr>
        <p:spPr>
          <a:xfrm>
            <a:off x="25" y="4786250"/>
            <a:ext cx="9144000" cy="357300"/>
          </a:xfrm>
          <a:prstGeom prst="rect">
            <a:avLst/>
          </a:prstGeom>
          <a:solidFill>
            <a:srgbClr val="BCD4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1"/>
          <p:cNvSpPr/>
          <p:nvPr/>
        </p:nvSpPr>
        <p:spPr>
          <a:xfrm>
            <a:off x="26075" y="4808600"/>
            <a:ext cx="3021900" cy="312600"/>
          </a:xfrm>
          <a:prstGeom prst="rect">
            <a:avLst/>
          </a:prstGeom>
          <a:solidFill>
            <a:srgbClr val="4048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1"/>
          <p:cNvSpPr/>
          <p:nvPr/>
        </p:nvSpPr>
        <p:spPr>
          <a:xfrm>
            <a:off x="3076200" y="4808600"/>
            <a:ext cx="30219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1"/>
          <p:cNvSpPr txBox="1"/>
          <p:nvPr/>
        </p:nvSpPr>
        <p:spPr>
          <a:xfrm>
            <a:off x="26075"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Introducción</a:t>
            </a:r>
            <a:endParaRPr>
              <a:solidFill>
                <a:schemeClr val="lt1"/>
              </a:solidFill>
              <a:latin typeface="Josefin Sans"/>
              <a:ea typeface="Josefin Sans"/>
              <a:cs typeface="Josefin Sans"/>
              <a:sym typeface="Josefin Sans"/>
            </a:endParaRPr>
          </a:p>
        </p:txBody>
      </p:sp>
      <p:sp>
        <p:nvSpPr>
          <p:cNvPr id="199" name="Google Shape;199;p21"/>
          <p:cNvSpPr/>
          <p:nvPr/>
        </p:nvSpPr>
        <p:spPr>
          <a:xfrm>
            <a:off x="6126325" y="4808600"/>
            <a:ext cx="2991600" cy="312600"/>
          </a:xfrm>
          <a:prstGeom prst="rect">
            <a:avLst/>
          </a:prstGeom>
          <a:solidFill>
            <a:srgbClr val="8191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txBox="1"/>
          <p:nvPr/>
        </p:nvSpPr>
        <p:spPr>
          <a:xfrm>
            <a:off x="3076199"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Metodología y experimentos</a:t>
            </a:r>
            <a:endParaRPr>
              <a:solidFill>
                <a:schemeClr val="lt1"/>
              </a:solidFill>
              <a:latin typeface="Josefin Sans"/>
              <a:ea typeface="Josefin Sans"/>
              <a:cs typeface="Josefin Sans"/>
              <a:sym typeface="Josefin Sans"/>
            </a:endParaRPr>
          </a:p>
        </p:txBody>
      </p:sp>
      <p:sp>
        <p:nvSpPr>
          <p:cNvPr id="201" name="Google Shape;201;p21"/>
          <p:cNvSpPr txBox="1"/>
          <p:nvPr/>
        </p:nvSpPr>
        <p:spPr>
          <a:xfrm>
            <a:off x="6126324" y="4764800"/>
            <a:ext cx="30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Josefin Sans"/>
                <a:ea typeface="Josefin Sans"/>
                <a:cs typeface="Josefin Sans"/>
                <a:sym typeface="Josefin Sans"/>
              </a:rPr>
              <a:t>Conclusión</a:t>
            </a:r>
            <a:endParaRPr>
              <a:solidFill>
                <a:schemeClr val="lt1"/>
              </a:solidFill>
              <a:latin typeface="Josefin Sans"/>
              <a:ea typeface="Josefin Sans"/>
              <a:cs typeface="Josefin Sans"/>
              <a:sym typeface="Josefin Sans"/>
            </a:endParaRPr>
          </a:p>
        </p:txBody>
      </p:sp>
      <p:sp>
        <p:nvSpPr>
          <p:cNvPr id="202" name="Google Shape;202;p21"/>
          <p:cNvSpPr/>
          <p:nvPr/>
        </p:nvSpPr>
        <p:spPr>
          <a:xfrm>
            <a:off x="5817083" y="1816547"/>
            <a:ext cx="959700" cy="876300"/>
          </a:xfrm>
          <a:prstGeom prst="ellipse">
            <a:avLst/>
          </a:pr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 name="Google Shape;203;p21"/>
          <p:cNvPicPr preferRelativeResize="0"/>
          <p:nvPr/>
        </p:nvPicPr>
        <p:blipFill rotWithShape="1">
          <a:blip r:embed="rId3">
            <a:alphaModFix/>
          </a:blip>
          <a:srcRect b="1526" l="0" r="0" t="0"/>
          <a:stretch/>
        </p:blipFill>
        <p:spPr>
          <a:xfrm>
            <a:off x="5479175" y="0"/>
            <a:ext cx="3669051" cy="4764801"/>
          </a:xfrm>
          <a:prstGeom prst="rect">
            <a:avLst/>
          </a:prstGeom>
          <a:noFill/>
          <a:ln>
            <a:noFill/>
          </a:ln>
        </p:spPr>
      </p:pic>
      <p:pic>
        <p:nvPicPr>
          <p:cNvPr id="204" name="Google Shape;204;p21"/>
          <p:cNvPicPr preferRelativeResize="0"/>
          <p:nvPr/>
        </p:nvPicPr>
        <p:blipFill>
          <a:blip r:embed="rId4">
            <a:alphaModFix/>
          </a:blip>
          <a:stretch>
            <a:fillRect/>
          </a:stretch>
        </p:blipFill>
        <p:spPr>
          <a:xfrm>
            <a:off x="139074" y="125525"/>
            <a:ext cx="5121458" cy="3828175"/>
          </a:xfrm>
          <a:prstGeom prst="rect">
            <a:avLst/>
          </a:prstGeom>
          <a:noFill/>
          <a:ln>
            <a:noFill/>
          </a:ln>
        </p:spPr>
      </p:pic>
      <p:sp>
        <p:nvSpPr>
          <p:cNvPr id="205" name="Google Shape;205;p21"/>
          <p:cNvSpPr txBox="1"/>
          <p:nvPr>
            <p:ph idx="12" type="sldNum"/>
          </p:nvPr>
        </p:nvSpPr>
        <p:spPr>
          <a:xfrm>
            <a:off x="8" y="43711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